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35" r:id="rId2"/>
    <p:sldId id="336" r:id="rId3"/>
    <p:sldId id="290" r:id="rId4"/>
    <p:sldId id="334" r:id="rId5"/>
    <p:sldId id="340" r:id="rId6"/>
    <p:sldId id="341" r:id="rId7"/>
    <p:sldId id="342" r:id="rId8"/>
    <p:sldId id="343" r:id="rId9"/>
    <p:sldId id="344" r:id="rId10"/>
    <p:sldId id="337" r:id="rId11"/>
    <p:sldId id="291" r:id="rId12"/>
    <p:sldId id="292" r:id="rId13"/>
    <p:sldId id="293" r:id="rId14"/>
    <p:sldId id="298" r:id="rId15"/>
    <p:sldId id="294" r:id="rId16"/>
    <p:sldId id="302" r:id="rId17"/>
    <p:sldId id="295" r:id="rId18"/>
    <p:sldId id="339" r:id="rId19"/>
    <p:sldId id="309" r:id="rId20"/>
    <p:sldId id="299" r:id="rId21"/>
    <p:sldId id="300" r:id="rId22"/>
    <p:sldId id="301" r:id="rId23"/>
    <p:sldId id="338" r:id="rId24"/>
    <p:sldId id="307" r:id="rId25"/>
    <p:sldId id="313" r:id="rId26"/>
    <p:sldId id="311" r:id="rId27"/>
    <p:sldId id="320" r:id="rId28"/>
    <p:sldId id="321" r:id="rId29"/>
    <p:sldId id="316" r:id="rId30"/>
    <p:sldId id="314" r:id="rId31"/>
    <p:sldId id="317" r:id="rId32"/>
    <p:sldId id="322" r:id="rId33"/>
    <p:sldId id="318" r:id="rId34"/>
    <p:sldId id="331" r:id="rId35"/>
    <p:sldId id="312" r:id="rId36"/>
    <p:sldId id="319" r:id="rId37"/>
    <p:sldId id="324" r:id="rId38"/>
    <p:sldId id="323" r:id="rId39"/>
    <p:sldId id="327" r:id="rId40"/>
    <p:sldId id="328" r:id="rId41"/>
    <p:sldId id="329" r:id="rId42"/>
    <p:sldId id="325" r:id="rId43"/>
    <p:sldId id="333" r:id="rId4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3429C-5772-47A8-8157-1B5D55E6552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9248C-51E2-49B8-AC29-BC9E0D85D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53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A3E029-ED31-40CB-9B9E-54EEF79E121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B486E-FB54-4115-9C92-9C172F431C3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248C-51E2-49B8-AC29-BC9E0D85D7F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46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2B3D94-27F0-41E8-9665-5859A38ED79E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0638" y="793750"/>
            <a:ext cx="4281487" cy="3211513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346676"/>
            <a:ext cx="5032375" cy="38496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endParaRPr lang="nl-NL" smtClean="0">
              <a:solidFill>
                <a:srgbClr val="333333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3191CE-AA0D-4EBD-8FDC-9CC5A2D7EAEE}" type="slidenum">
              <a:rPr lang="en-US" altLang="nl-NL" smtClean="0"/>
              <a:pPr eaLnBrk="1" hangingPunct="1"/>
              <a:t>26</a:t>
            </a:fld>
            <a:endParaRPr lang="en-US" altLang="nl-NL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92B7E-788A-448F-93F9-931A1E4AC55D}" type="slidenum">
              <a:rPr lang="en-US" altLang="nl-NL" smtClean="0"/>
              <a:pPr eaLnBrk="1" hangingPunct="1"/>
              <a:t>29</a:t>
            </a:fld>
            <a:endParaRPr lang="en-US" altLang="nl-NL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248C-51E2-49B8-AC29-BC9E0D85D7F1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12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63FEB4-CE36-44C7-840A-10C46470E72B}" type="slidenum">
              <a:rPr lang="en-US" altLang="nl-NL" smtClean="0"/>
              <a:pPr eaLnBrk="1" hangingPunct="1"/>
              <a:t>31</a:t>
            </a:fld>
            <a:endParaRPr lang="en-US" altLang="nl-NL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08946B-3669-4A8B-8303-764227E88CD4}" type="slidenum">
              <a:rPr lang="en-US" altLang="nl-NL" smtClean="0"/>
              <a:pPr eaLnBrk="1" hangingPunct="1"/>
              <a:t>35</a:t>
            </a:fld>
            <a:endParaRPr lang="en-US" altLang="nl-NL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16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21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59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62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69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8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0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06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2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2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0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314-E2F4-4805-9CC5-44A20FE14751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4C8A-6B28-4819-B474-718FB7603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77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QQCmPYYBf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youtu.be/BPGKzUQOm6Q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sXn_Qmx68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Aandoeningen van de lagere luchtwegen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57606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nl-NL" i="1" dirty="0" smtClean="0"/>
              <a:t>Les: 10 juni 2016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378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Aandoeningen lagere luchtwegen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Kenmerken klachten:</a:t>
            </a:r>
            <a:endParaRPr lang="nl-NL" dirty="0">
              <a:solidFill>
                <a:schemeClr val="bg1"/>
              </a:solidFill>
            </a:endParaRP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Benauwdheid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Kortademigheid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Slijmvorming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En/of hoesten</a:t>
            </a:r>
          </a:p>
          <a:p>
            <a:pPr marL="457200" lvl="1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Vroeger CARA-chronische Aspecifieke Respiratoire Aandoening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Nu </a:t>
            </a:r>
            <a:r>
              <a:rPr lang="nl-NL" dirty="0" smtClean="0">
                <a:solidFill>
                  <a:schemeClr val="bg1"/>
                </a:solidFill>
              </a:rPr>
              <a:t>onderscheidt tussen </a:t>
            </a:r>
            <a:r>
              <a:rPr lang="nl-NL" dirty="0" smtClean="0">
                <a:solidFill>
                  <a:schemeClr val="bg1"/>
                </a:solidFill>
              </a:rPr>
              <a:t>Astma en COPD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5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Wat is astma?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O</a:t>
            </a:r>
            <a:r>
              <a:rPr lang="en-US" dirty="0" err="1" smtClean="0">
                <a:solidFill>
                  <a:schemeClr val="bg1"/>
                </a:solidFill>
              </a:rPr>
              <a:t>orzaak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benauwdheid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Overgevoeligheid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voor </a:t>
            </a:r>
            <a:r>
              <a:rPr lang="en-US" dirty="0" err="1" smtClean="0">
                <a:solidFill>
                  <a:schemeClr val="bg1"/>
                </a:solidFill>
              </a:rPr>
              <a:t>prikkels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Allergeen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komt</a:t>
            </a:r>
            <a:r>
              <a:rPr lang="en-US" dirty="0" smtClean="0">
                <a:solidFill>
                  <a:schemeClr val="bg1"/>
                </a:solidFill>
              </a:rPr>
              <a:t> in contact met </a:t>
            </a:r>
            <a:r>
              <a:rPr lang="en-US" dirty="0" err="1" smtClean="0">
                <a:solidFill>
                  <a:schemeClr val="bg1"/>
                </a:solidFill>
              </a:rPr>
              <a:t>mestcel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histamine en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leukotriënen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komen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vrij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o</a:t>
            </a:r>
            <a:r>
              <a:rPr lang="en-US" dirty="0" err="1" smtClean="0">
                <a:solidFill>
                  <a:schemeClr val="bg1"/>
                </a:solidFill>
              </a:rPr>
              <a:t>ntstekingsproces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Bronchospasme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samentrekken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longweefsel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Zwelling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slijmcellen</a:t>
            </a: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Slijm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o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phoping</a:t>
            </a:r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dirty="0">
              <a:solidFill>
                <a:schemeClr val="bg1"/>
              </a:solidFill>
              <a:sym typeface="Wingdings" pitchFamily="2" charset="2"/>
              <a:hlinkClick r:id="rId3"/>
            </a:endParaRPr>
          </a:p>
        </p:txBody>
      </p:sp>
      <p:pic>
        <p:nvPicPr>
          <p:cNvPr id="4098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224137" cy="108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19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Prikkels</a:t>
            </a:r>
            <a:r>
              <a:rPr lang="en-US" dirty="0" smtClean="0">
                <a:solidFill>
                  <a:schemeClr val="bg1"/>
                </a:solidFill>
              </a:rPr>
              <a:t> die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kunnen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uitlokken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36496" cy="4525963"/>
          </a:xfrm>
        </p:spPr>
        <p:txBody>
          <a:bodyPr>
            <a:normAutofit fontScale="85000" lnSpcReduction="20000"/>
          </a:bodyPr>
          <a:lstStyle/>
          <a:p>
            <a:pPr marL="457200" lvl="1" indent="0" eaLnBrk="1" hangingPunct="1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dirty="0" err="1" smtClean="0">
                <a:solidFill>
                  <a:schemeClr val="bg1"/>
                </a:solidFill>
              </a:rPr>
              <a:t>noem</a:t>
            </a:r>
            <a:r>
              <a:rPr lang="en-US" sz="2600" dirty="0" smtClean="0">
                <a:solidFill>
                  <a:schemeClr val="bg1"/>
                </a:solidFill>
              </a:rPr>
              <a:t> 5 </a:t>
            </a:r>
            <a:r>
              <a:rPr lang="en-US" sz="2600" dirty="0" err="1" smtClean="0">
                <a:solidFill>
                  <a:schemeClr val="bg1"/>
                </a:solidFill>
              </a:rPr>
              <a:t>verscillende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prikkles</a:t>
            </a:r>
            <a:r>
              <a:rPr lang="en-US" sz="2600" dirty="0" smtClean="0">
                <a:solidFill>
                  <a:schemeClr val="bg1"/>
                </a:solidFill>
              </a:rPr>
              <a:t> die </a:t>
            </a:r>
            <a:r>
              <a:rPr lang="en-US" sz="2600" dirty="0" err="1" smtClean="0">
                <a:solidFill>
                  <a:schemeClr val="bg1"/>
                </a:solidFill>
              </a:rPr>
              <a:t>astma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uit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kunen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lokken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</a:p>
          <a:p>
            <a:pPr lvl="1" eaLnBrk="1" hangingPunct="1"/>
            <a:endParaRPr lang="en-US" sz="2600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600" dirty="0" err="1" smtClean="0">
                <a:solidFill>
                  <a:schemeClr val="bg1"/>
                </a:solidFill>
              </a:rPr>
              <a:t>Niet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specifieke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prikkels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2"/>
            <a:r>
              <a:rPr lang="en-US" sz="2200" dirty="0" err="1" smtClean="0">
                <a:solidFill>
                  <a:schemeClr val="bg1"/>
                </a:solidFill>
              </a:rPr>
              <a:t>inspanning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2"/>
            <a:r>
              <a:rPr lang="en-US" sz="2200" dirty="0" err="1" smtClean="0">
                <a:solidFill>
                  <a:schemeClr val="bg1"/>
                </a:solidFill>
              </a:rPr>
              <a:t>koude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lucht</a:t>
            </a:r>
            <a:r>
              <a:rPr lang="en-US" sz="2200" dirty="0" smtClean="0">
                <a:solidFill>
                  <a:schemeClr val="bg1"/>
                </a:solidFill>
              </a:rPr>
              <a:t>, rook, mist </a:t>
            </a:r>
          </a:p>
          <a:p>
            <a:pPr lvl="1" eaLnBrk="1" hangingPunct="1"/>
            <a:r>
              <a:rPr lang="en-US" sz="2600" dirty="0" err="1" smtClean="0">
                <a:solidFill>
                  <a:schemeClr val="bg1"/>
                </a:solidFill>
              </a:rPr>
              <a:t>Allergische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prikkels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2"/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uisstofmijt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2"/>
            <a:r>
              <a:rPr lang="en-US" sz="2200" dirty="0">
                <a:solidFill>
                  <a:schemeClr val="bg1"/>
                </a:solidFill>
              </a:rPr>
              <a:t>p</a:t>
            </a:r>
            <a:r>
              <a:rPr lang="en-US" sz="2200" dirty="0" smtClean="0">
                <a:solidFill>
                  <a:schemeClr val="bg1"/>
                </a:solidFill>
              </a:rPr>
              <a:t>ollen</a:t>
            </a:r>
          </a:p>
          <a:p>
            <a:pPr lvl="2"/>
            <a:r>
              <a:rPr lang="en-US" sz="2200" dirty="0" err="1" smtClean="0">
                <a:solidFill>
                  <a:schemeClr val="bg1"/>
                </a:solidFill>
              </a:rPr>
              <a:t>huidschilfers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dieren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600" dirty="0" err="1" smtClean="0">
                <a:solidFill>
                  <a:schemeClr val="bg1"/>
                </a:solidFill>
              </a:rPr>
              <a:t>Virale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infecties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600" dirty="0" err="1" smtClean="0">
                <a:solidFill>
                  <a:schemeClr val="bg1"/>
                </a:solidFill>
              </a:rPr>
              <a:t>Geneesmiddelen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en-US" sz="2200" dirty="0" smtClean="0">
                <a:solidFill>
                  <a:schemeClr val="bg1"/>
                </a:solidFill>
              </a:rPr>
              <a:t>ACE-</a:t>
            </a:r>
            <a:r>
              <a:rPr lang="en-US" sz="2200" dirty="0" err="1" smtClean="0">
                <a:solidFill>
                  <a:schemeClr val="bg1"/>
                </a:solidFill>
              </a:rPr>
              <a:t>remmers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2"/>
            <a:r>
              <a:rPr lang="en-US" sz="2200" dirty="0" smtClean="0">
                <a:solidFill>
                  <a:schemeClr val="bg1"/>
                </a:solidFill>
              </a:rPr>
              <a:t>NSAID’s </a:t>
            </a:r>
          </a:p>
          <a:p>
            <a:pPr lvl="2"/>
            <a:r>
              <a:rPr lang="en-US" sz="2200" dirty="0" smtClean="0">
                <a:solidFill>
                  <a:schemeClr val="bg1"/>
                </a:solidFill>
              </a:rPr>
              <a:t>beta </a:t>
            </a:r>
            <a:r>
              <a:rPr lang="en-US" sz="2200" dirty="0" err="1" smtClean="0">
                <a:solidFill>
                  <a:schemeClr val="bg1"/>
                </a:solidFill>
              </a:rPr>
              <a:t>blokkers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4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2800" b="1" smtClean="0">
                <a:solidFill>
                  <a:schemeClr val="bg1"/>
                </a:solidFill>
              </a:rPr>
              <a:t>Astma heeft een variabel ziekteverloop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 rot="-5400000">
            <a:off x="-1357312" y="3333750"/>
            <a:ext cx="372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nl-NL" sz="2000" b="1">
                <a:solidFill>
                  <a:schemeClr val="bg1"/>
                </a:solidFill>
              </a:rPr>
              <a:t>Ernst van de ziekte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183188" y="5562600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nl-NL" sz="2400">
                <a:solidFill>
                  <a:schemeClr val="bg1"/>
                </a:solidFill>
              </a:rPr>
              <a:t>tijd </a:t>
            </a:r>
            <a:r>
              <a:rPr lang="nl-NL">
                <a:solidFill>
                  <a:schemeClr val="bg1"/>
                </a:solidFill>
              </a:rPr>
              <a:t>(bijvoorbeeld seizoenen)</a:t>
            </a:r>
            <a:endParaRPr lang="nl-NL" sz="2400">
              <a:solidFill>
                <a:schemeClr val="bg1"/>
              </a:solidFill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11225" y="2124075"/>
          <a:ext cx="7323138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Bitmapafbeelding" r:id="rId3" imgW="7323810" imgH="3438095" progId="Paint.Picture">
                  <p:embed/>
                </p:oleObj>
              </mc:Choice>
              <mc:Fallback>
                <p:oleObj name="Bitmapafbeelding" r:id="rId3" imgW="7323810" imgH="34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2124075"/>
                        <a:ext cx="7323138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304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Doorsnee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gezonde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luchtweg</a:t>
            </a:r>
            <a:r>
              <a:rPr lang="en-US" dirty="0" smtClean="0">
                <a:solidFill>
                  <a:schemeClr val="bg1"/>
                </a:solidFill>
              </a:rPr>
              <a:t> vs. </a:t>
            </a:r>
            <a:r>
              <a:rPr lang="en-US" dirty="0" err="1" smtClean="0">
                <a:solidFill>
                  <a:schemeClr val="bg1"/>
                </a:solidFill>
              </a:rPr>
              <a:t>luchtweg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4061"/>
            <a:ext cx="8632116" cy="389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46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95600" y="228600"/>
            <a:ext cx="23288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0000"/>
              </a:spcBef>
              <a:buClr>
                <a:srgbClr val="981039"/>
              </a:buClr>
              <a:buSzPct val="125000"/>
              <a:buFont typeface="Symbol" pitchFamily="18" charset="2"/>
              <a:buNone/>
            </a:pPr>
            <a:r>
              <a:rPr lang="en-US" sz="4000" b="1">
                <a:solidFill>
                  <a:srgbClr val="EF9100"/>
                </a:solidFill>
                <a:latin typeface="Arial Unicode MS" pitchFamily="34" charset="-128"/>
              </a:rPr>
              <a:t> </a:t>
            </a:r>
            <a:endParaRPr lang="nl-NL" sz="4000" b="1">
              <a:solidFill>
                <a:srgbClr val="EF9100"/>
              </a:solidFill>
              <a:latin typeface="Arial Unicode MS" pitchFamily="34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128746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dirty="0" smtClean="0">
                <a:solidFill>
                  <a:schemeClr val="bg1"/>
                </a:solidFill>
                <a:sym typeface="Symbol" pitchFamily="18" charset="2"/>
              </a:rPr>
              <a:t>(Welke niet </a:t>
            </a:r>
            <a:r>
              <a:rPr lang="nl-NL" dirty="0" err="1" smtClean="0">
                <a:solidFill>
                  <a:schemeClr val="bg1"/>
                </a:solidFill>
                <a:sym typeface="Symbol" pitchFamily="18" charset="2"/>
              </a:rPr>
              <a:t>medicatieuze</a:t>
            </a:r>
            <a:r>
              <a:rPr lang="nl-NL" dirty="0" smtClean="0">
                <a:solidFill>
                  <a:schemeClr val="bg1"/>
                </a:solidFill>
                <a:sym typeface="Symbol" pitchFamily="18" charset="2"/>
              </a:rPr>
              <a:t> adviezen kun je aan iemand met astma geven?)</a:t>
            </a:r>
          </a:p>
          <a:p>
            <a:pPr eaLnBrk="1" hangingPunct="1">
              <a:lnSpc>
                <a:spcPct val="90000"/>
              </a:lnSpc>
            </a:pPr>
            <a:endParaRPr lang="nl-NL" dirty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nl-NL" dirty="0" smtClean="0">
                <a:solidFill>
                  <a:schemeClr val="bg1"/>
                </a:solidFill>
                <a:sym typeface="Symbol" pitchFamily="18" charset="2"/>
              </a:rPr>
              <a:t>Niet </a:t>
            </a:r>
            <a:r>
              <a:rPr lang="nl-NL" dirty="0" smtClean="0">
                <a:solidFill>
                  <a:schemeClr val="bg1"/>
                </a:solidFill>
                <a:sym typeface="Symbol" pitchFamily="18" charset="2"/>
              </a:rPr>
              <a:t>roken</a:t>
            </a:r>
            <a:endParaRPr lang="nl-NL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l-NL" dirty="0" smtClean="0">
                <a:solidFill>
                  <a:schemeClr val="bg1"/>
                </a:solidFill>
              </a:rPr>
              <a:t>Voldoende bewegen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  <a:sym typeface="Symbol" pitchFamily="18" charset="2"/>
              </a:rPr>
              <a:t>Prikkels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Symbol" pitchFamily="18" charset="2"/>
              </a:rPr>
              <a:t>vermijden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 - </a:t>
            </a:r>
            <a:r>
              <a:rPr lang="en-US" sz="2800" dirty="0" err="1" smtClean="0">
                <a:solidFill>
                  <a:schemeClr val="bg1"/>
                </a:solidFill>
                <a:sym typeface="Symbol" pitchFamily="18" charset="2"/>
              </a:rPr>
              <a:t>saneren</a:t>
            </a:r>
            <a:endParaRPr lang="en-US" sz="2800" dirty="0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  <a:sym typeface="Symbol" pitchFamily="18" charset="2"/>
              </a:rPr>
              <a:t>Griepvaccinatie</a:t>
            </a:r>
            <a:endParaRPr lang="en-US" sz="2800" dirty="0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nl-NL" sz="2800" dirty="0" smtClean="0">
              <a:solidFill>
                <a:schemeClr val="bg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z="28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506538" y="200025"/>
            <a:ext cx="7620000" cy="11160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nl-NL" sz="3600" dirty="0">
                <a:solidFill>
                  <a:srgbClr val="FFFFFF"/>
                </a:solidFill>
              </a:rPr>
              <a:t>Niet- medicamenteuze behandeling </a:t>
            </a:r>
          </a:p>
        </p:txBody>
      </p:sp>
    </p:spTree>
    <p:extLst>
      <p:ext uri="{BB962C8B-B14F-4D97-AF65-F5344CB8AC3E}">
        <p14:creationId xmlns:p14="http://schemas.microsoft.com/office/powerpoint/2010/main" val="28928517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Waarom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inhaleren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64866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4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Behandeling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volgens</a:t>
            </a:r>
            <a:r>
              <a:rPr lang="en-US" dirty="0" smtClean="0">
                <a:solidFill>
                  <a:schemeClr val="bg1"/>
                </a:solidFill>
              </a:rPr>
              <a:t> NHG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659205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1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http://inhalatorgebruik.nl/nl/zorgverleners/gebruiksaanwijzingen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760613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356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Opdracht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Welke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soorten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Groepen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medicijnen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kunne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nastma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patienten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gebruiken</a:t>
            </a:r>
            <a:r>
              <a:rPr lang="en-US" dirty="0" smtClean="0">
                <a:solidFill>
                  <a:schemeClr val="bg1"/>
                </a:solidFill>
              </a:rPr>
              <a:t> voor </a:t>
            </a:r>
            <a:r>
              <a:rPr lang="en-US" dirty="0" err="1" smtClean="0">
                <a:solidFill>
                  <a:schemeClr val="bg1"/>
                </a:solidFill>
              </a:rPr>
              <a:t>benauwdheidsklachten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Betasympaticomimetica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verwijder</a:t>
            </a: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 ..</a:t>
            </a:r>
            <a:r>
              <a:rPr lang="en-US" dirty="0" err="1" smtClean="0">
                <a:solidFill>
                  <a:schemeClr val="bg1"/>
                </a:solidFill>
              </a:rPr>
              <a:t>bij</a:t>
            </a:r>
            <a:r>
              <a:rPr lang="en-US" dirty="0" smtClean="0">
                <a:solidFill>
                  <a:schemeClr val="bg1"/>
                </a:solidFill>
              </a:rPr>
              <a:t> acute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aanval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err="1" smtClean="0">
                <a:solidFill>
                  <a:schemeClr val="bg1"/>
                </a:solidFill>
              </a:rPr>
              <a:t>b.v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ventolin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err="1" smtClean="0">
                <a:solidFill>
                  <a:schemeClr val="bg1"/>
                </a:solidFill>
              </a:rPr>
              <a:t>Kortwerkend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err="1" smtClean="0">
                <a:solidFill>
                  <a:schemeClr val="bg1"/>
                </a:solidFill>
              </a:rPr>
              <a:t>Langwerkend</a:t>
            </a:r>
            <a:endParaRPr lang="en-US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Anticholinergica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parasympaticolytica</a:t>
            </a:r>
            <a:r>
              <a:rPr lang="en-US" dirty="0" smtClean="0">
                <a:solidFill>
                  <a:schemeClr val="bg1"/>
                </a:solidFill>
              </a:rPr>
              <a:t>)..</a:t>
            </a:r>
            <a:r>
              <a:rPr lang="en-US" dirty="0" err="1" smtClean="0">
                <a:solidFill>
                  <a:schemeClr val="bg1"/>
                </a:solidFill>
              </a:rPr>
              <a:t>remming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uitdroging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slijmvlies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dirty="0" err="1" smtClean="0">
                <a:solidFill>
                  <a:schemeClr val="bg1"/>
                </a:solidFill>
              </a:rPr>
              <a:t>atrovint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inhalatie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err="1" smtClean="0">
                <a:solidFill>
                  <a:schemeClr val="bg1"/>
                </a:solidFill>
              </a:rPr>
              <a:t>corticosteroïden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nl-NL" sz="2800" dirty="0" smtClean="0"/>
              <a:t>CARA</a:t>
            </a:r>
          </a:p>
          <a:p>
            <a:r>
              <a:rPr lang="nl-NL" sz="2800" dirty="0" smtClean="0"/>
              <a:t>Astma (allergische prikkel en </a:t>
            </a:r>
            <a:r>
              <a:rPr lang="nl-NL" sz="2800" b="1" dirty="0" smtClean="0"/>
              <a:t>niet</a:t>
            </a:r>
            <a:r>
              <a:rPr lang="nl-NL" sz="2800" dirty="0" smtClean="0"/>
              <a:t> allergische prikkel)</a:t>
            </a:r>
          </a:p>
          <a:p>
            <a:r>
              <a:rPr lang="nl-NL" sz="2800" dirty="0" smtClean="0"/>
              <a:t>COPD (chronische bronchitis en longemfyseem)</a:t>
            </a:r>
          </a:p>
          <a:p>
            <a:r>
              <a:rPr lang="nl-NL" sz="2800" dirty="0" smtClean="0"/>
              <a:t>Allergenen: wijze van blootstelling (inhalatie, voedsel en contactallergenen)</a:t>
            </a:r>
          </a:p>
          <a:p>
            <a:r>
              <a:rPr lang="nl-NL" sz="2800" dirty="0" smtClean="0"/>
              <a:t>Allergenen: wijze van oorsprong (huisstof pollen)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628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</a:rPr>
              <a:t>Luchtwegverwijders</a:t>
            </a:r>
            <a:r>
              <a:rPr lang="en-US" sz="3000" dirty="0" smtClean="0">
                <a:solidFill>
                  <a:schemeClr val="bg1"/>
                </a:solidFill>
              </a:rPr>
              <a:t/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nl-NL" sz="3000" b="0" dirty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nl-NL" sz="3000" b="0" baseline="-25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nl-NL" sz="3000" b="0" dirty="0">
                <a:solidFill>
                  <a:schemeClr val="bg1"/>
                </a:solidFill>
                <a:sym typeface="Symbol" pitchFamily="18" charset="2"/>
              </a:rPr>
              <a:t>-receptor agonisten (</a:t>
            </a:r>
            <a:r>
              <a:rPr lang="nl-NL" sz="3000" b="0" dirty="0" err="1">
                <a:solidFill>
                  <a:schemeClr val="bg1"/>
                </a:solidFill>
                <a:sym typeface="Symbol" pitchFamily="18" charset="2"/>
              </a:rPr>
              <a:t>betasympaticomimetica</a:t>
            </a:r>
            <a:r>
              <a:rPr lang="nl-NL" sz="3000" b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nl-NL" sz="2400" b="0" dirty="0">
                <a:solidFill>
                  <a:schemeClr val="bg1"/>
                </a:solidFill>
                <a:sym typeface="Symbol" pitchFamily="18" charset="2"/>
              </a:rPr>
              <a:t/>
            </a:r>
            <a:br>
              <a:rPr lang="nl-NL" sz="2400" b="0" dirty="0">
                <a:solidFill>
                  <a:schemeClr val="bg1"/>
                </a:solidFill>
                <a:sym typeface="Symbol" pitchFamily="18" charset="2"/>
              </a:rPr>
            </a:b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1268760"/>
            <a:ext cx="5111750" cy="4857403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terbutaline (</a:t>
            </a:r>
            <a:r>
              <a:rPr lang="nl-NL" sz="2400" dirty="0" err="1">
                <a:solidFill>
                  <a:schemeClr val="bg1"/>
                </a:solidFill>
              </a:rPr>
              <a:t>Bricanyl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	</a:t>
            </a:r>
            <a:endParaRPr lang="nl-NL" sz="2400" dirty="0" smtClean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nl-NL" sz="2000" dirty="0" smtClean="0">
                <a:solidFill>
                  <a:schemeClr val="bg1"/>
                </a:solidFill>
              </a:rPr>
              <a:t>Werking </a:t>
            </a:r>
            <a:r>
              <a:rPr lang="nl-NL" sz="2000" dirty="0">
                <a:solidFill>
                  <a:schemeClr val="bg1"/>
                </a:solidFill>
              </a:rPr>
              <a:t>4-6 uur</a:t>
            </a:r>
          </a:p>
          <a:p>
            <a:pPr lvl="1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salbutamol (</a:t>
            </a:r>
            <a:r>
              <a:rPr lang="nl-NL" sz="2400" dirty="0" err="1">
                <a:solidFill>
                  <a:schemeClr val="bg1"/>
                </a:solidFill>
              </a:rPr>
              <a:t>Ventolin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fenoterol (</a:t>
            </a:r>
            <a:r>
              <a:rPr lang="nl-NL" sz="2400" dirty="0" err="1">
                <a:solidFill>
                  <a:schemeClr val="bg1"/>
                </a:solidFill>
              </a:rPr>
              <a:t>Berodual</a:t>
            </a:r>
            <a:r>
              <a:rPr lang="nl-NL" sz="2400" baseline="24000" dirty="0">
                <a:solidFill>
                  <a:schemeClr val="bg1"/>
                </a:solidFill>
              </a:rPr>
              <a:t>® </a:t>
            </a:r>
            <a:r>
              <a:rPr lang="nl-NL" sz="2400" dirty="0">
                <a:solidFill>
                  <a:schemeClr val="bg1"/>
                </a:solidFill>
              </a:rPr>
              <a:t>i.c.m. </a:t>
            </a:r>
            <a:r>
              <a:rPr lang="nl-NL" sz="2400" dirty="0" err="1">
                <a:solidFill>
                  <a:schemeClr val="bg1"/>
                </a:solidFill>
              </a:rPr>
              <a:t>ipratropium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formoterol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Oxis</a:t>
            </a:r>
            <a:r>
              <a:rPr lang="nl-NL" sz="2400" baseline="24000" dirty="0" smtClean="0">
                <a:solidFill>
                  <a:schemeClr val="bg1"/>
                </a:solidFill>
              </a:rPr>
              <a:t>®</a:t>
            </a:r>
            <a:r>
              <a:rPr lang="nl-NL" sz="2400" dirty="0" smtClean="0">
                <a:solidFill>
                  <a:schemeClr val="bg1"/>
                </a:solidFill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nl-NL" sz="2000" dirty="0" smtClean="0">
                <a:solidFill>
                  <a:schemeClr val="bg1"/>
                </a:solidFill>
              </a:rPr>
              <a:t>Werking </a:t>
            </a:r>
            <a:r>
              <a:rPr lang="nl-NL" sz="2000" dirty="0">
                <a:solidFill>
                  <a:schemeClr val="bg1"/>
                </a:solidFill>
              </a:rPr>
              <a:t>12 uur </a:t>
            </a:r>
          </a:p>
          <a:p>
            <a:pPr lvl="1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salmeterol (</a:t>
            </a:r>
            <a:r>
              <a:rPr lang="nl-NL" sz="2400" dirty="0" err="1">
                <a:solidFill>
                  <a:schemeClr val="bg1"/>
                </a:solidFill>
              </a:rPr>
              <a:t>Serevent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328749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9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</a:rPr>
              <a:t>Luchtwegverwijders</a:t>
            </a:r>
            <a:r>
              <a:rPr lang="en-US" sz="3000" dirty="0" smtClean="0">
                <a:solidFill>
                  <a:schemeClr val="bg1"/>
                </a:solidFill>
              </a:rPr>
              <a:t/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nl-NL" sz="3200" b="0" dirty="0">
                <a:solidFill>
                  <a:schemeClr val="bg1"/>
                </a:solidFill>
                <a:sym typeface="Symbol" pitchFamily="18" charset="2"/>
              </a:rPr>
              <a:t>Anticholinergica (</a:t>
            </a:r>
            <a:r>
              <a:rPr lang="nl-NL" sz="3200" b="0" dirty="0" err="1">
                <a:solidFill>
                  <a:schemeClr val="bg1"/>
                </a:solidFill>
                <a:sym typeface="Symbol" pitchFamily="18" charset="2"/>
              </a:rPr>
              <a:t>parasympaticolytica</a:t>
            </a:r>
            <a:r>
              <a:rPr lang="nl-NL" sz="3200" b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nl-NL" sz="2400" b="0" dirty="0">
                <a:solidFill>
                  <a:schemeClr val="bg1"/>
                </a:solidFill>
                <a:sym typeface="Symbol" pitchFamily="18" charset="2"/>
              </a:rPr>
              <a:t/>
            </a:r>
            <a:br>
              <a:rPr lang="nl-NL" sz="2400" b="0" dirty="0">
                <a:solidFill>
                  <a:schemeClr val="bg1"/>
                </a:solidFill>
                <a:sym typeface="Symbol" pitchFamily="18" charset="2"/>
              </a:rPr>
            </a:b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1268760"/>
            <a:ext cx="5111750" cy="4857403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ipratropium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Atrovent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		Werking 4-6 </a:t>
            </a:r>
            <a:r>
              <a:rPr lang="nl-NL" sz="2400" dirty="0" smtClean="0">
                <a:solidFill>
                  <a:schemeClr val="bg1"/>
                </a:solidFill>
              </a:rPr>
              <a:t>uur</a:t>
            </a:r>
          </a:p>
          <a:p>
            <a:pPr lvl="1">
              <a:lnSpc>
                <a:spcPct val="90000"/>
              </a:lnSpc>
              <a:defRPr/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tiotropium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Spiriva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		Werking 24 uur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32416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8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00" y="3922487"/>
            <a:ext cx="14763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256" cy="1162050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</a:rPr>
              <a:t>Luchtwegbeschermers</a:t>
            </a:r>
            <a:r>
              <a:rPr lang="en-US" sz="3000" dirty="0" smtClean="0">
                <a:solidFill>
                  <a:schemeClr val="bg1"/>
                </a:solidFill>
              </a:rPr>
              <a:t/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(</a:t>
            </a:r>
            <a:r>
              <a:rPr lang="en-US" sz="3000" dirty="0" err="1" smtClean="0">
                <a:solidFill>
                  <a:schemeClr val="bg1"/>
                </a:solidFill>
              </a:rPr>
              <a:t>Inhalatie</a:t>
            </a:r>
            <a:r>
              <a:rPr lang="en-US" sz="3000" dirty="0" smtClean="0">
                <a:solidFill>
                  <a:schemeClr val="bg1"/>
                </a:solidFill>
              </a:rPr>
              <a:t>)</a:t>
            </a:r>
            <a:r>
              <a:rPr lang="en-US" sz="3000" dirty="0" err="1" smtClean="0">
                <a:solidFill>
                  <a:schemeClr val="bg1"/>
                </a:solidFill>
              </a:rPr>
              <a:t>corticosteroïden</a:t>
            </a: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01449" y="1268760"/>
            <a:ext cx="5111750" cy="485740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None/>
              <a:defRPr/>
            </a:pPr>
            <a:r>
              <a:rPr lang="nl-NL" sz="2800" dirty="0">
                <a:solidFill>
                  <a:schemeClr val="bg1"/>
                </a:solidFill>
                <a:sym typeface="Symbol" pitchFamily="18" charset="2"/>
              </a:rPr>
              <a:t>Inhalatiecorticosteroïden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budesonide (</a:t>
            </a:r>
            <a:r>
              <a:rPr lang="nl-NL" sz="2400" dirty="0" err="1">
                <a:solidFill>
                  <a:schemeClr val="bg1"/>
                </a:solidFill>
              </a:rPr>
              <a:t>Pulmicort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    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fluticason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Flixotide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beclometason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(</a:t>
            </a:r>
            <a:r>
              <a:rPr lang="nl-NL" sz="2400" dirty="0" err="1" smtClean="0">
                <a:solidFill>
                  <a:schemeClr val="bg1"/>
                </a:solidFill>
              </a:rPr>
              <a:t>Qvar</a:t>
            </a:r>
            <a:r>
              <a:rPr lang="nl-NL" sz="2400" dirty="0" smtClean="0">
                <a:solidFill>
                  <a:schemeClr val="bg1"/>
                </a:solidFill>
              </a:rPr>
              <a:t>®)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bg1"/>
                </a:solidFill>
              </a:rPr>
              <a:t>c</a:t>
            </a:r>
            <a:r>
              <a:rPr lang="en-US" sz="2400" dirty="0" err="1" smtClean="0">
                <a:solidFill>
                  <a:schemeClr val="bg1"/>
                </a:solidFill>
              </a:rPr>
              <a:t>iclesonide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Alvesco</a:t>
            </a:r>
            <a:r>
              <a:rPr lang="en-US" sz="2400" dirty="0" smtClean="0">
                <a:solidFill>
                  <a:schemeClr val="bg1"/>
                </a:solidFill>
              </a:rPr>
              <a:t>®)</a:t>
            </a:r>
            <a:endParaRPr lang="nl-NL" sz="2400" dirty="0">
              <a:solidFill>
                <a:schemeClr val="bg1"/>
              </a:solidFill>
            </a:endParaRPr>
          </a:p>
          <a:p>
            <a:pPr marL="533400" indent="-533400">
              <a:lnSpc>
                <a:spcPct val="90000"/>
              </a:lnSpc>
              <a:buNone/>
              <a:defRPr/>
            </a:pPr>
            <a:r>
              <a:rPr lang="nl-NL" sz="2800" dirty="0">
                <a:solidFill>
                  <a:schemeClr val="bg1"/>
                </a:solidFill>
                <a:sym typeface="Symbol" pitchFamily="18" charset="2"/>
              </a:rPr>
              <a:t>Combinatiepreparaten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>
                <a:solidFill>
                  <a:schemeClr val="bg1"/>
                </a:solidFill>
              </a:rPr>
              <a:t>budesonide/</a:t>
            </a:r>
            <a:r>
              <a:rPr lang="nl-NL" sz="2400" dirty="0" err="1">
                <a:solidFill>
                  <a:schemeClr val="bg1"/>
                </a:solidFill>
              </a:rPr>
              <a:t>formoterol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Symbicort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fluticason</a:t>
            </a:r>
            <a:r>
              <a:rPr lang="nl-NL" sz="2400" dirty="0">
                <a:solidFill>
                  <a:schemeClr val="bg1"/>
                </a:solidFill>
              </a:rPr>
              <a:t>/salmeterol (</a:t>
            </a:r>
            <a:r>
              <a:rPr lang="nl-NL" sz="2400" dirty="0" err="1">
                <a:solidFill>
                  <a:schemeClr val="bg1"/>
                </a:solidFill>
              </a:rPr>
              <a:t>Seretide</a:t>
            </a:r>
            <a:r>
              <a:rPr lang="nl-NL" sz="2400" baseline="24000" dirty="0">
                <a:solidFill>
                  <a:schemeClr val="bg1"/>
                </a:solidFill>
              </a:rPr>
              <a:t>®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pPr marL="533400" indent="-533400">
              <a:lnSpc>
                <a:spcPct val="90000"/>
              </a:lnSpc>
              <a:buNone/>
              <a:defRPr/>
            </a:pPr>
            <a:r>
              <a:rPr lang="nl-NL" sz="2800" dirty="0" smtClean="0">
                <a:solidFill>
                  <a:schemeClr val="bg1"/>
                </a:solidFill>
              </a:rPr>
              <a:t>Orale </a:t>
            </a:r>
            <a:r>
              <a:rPr lang="nl-NL" sz="2800" dirty="0">
                <a:solidFill>
                  <a:schemeClr val="bg1"/>
                </a:solidFill>
              </a:rPr>
              <a:t>steroïden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nl-NL" sz="2400" dirty="0" err="1">
                <a:solidFill>
                  <a:schemeClr val="bg1"/>
                </a:solidFill>
              </a:rPr>
              <a:t>prednisolon</a:t>
            </a:r>
            <a:endParaRPr lang="nl-NL" sz="2400" dirty="0">
              <a:solidFill>
                <a:schemeClr val="bg1"/>
              </a:solidFill>
            </a:endParaRPr>
          </a:p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" y="2155798"/>
            <a:ext cx="2687714" cy="317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5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Wat zijn veel voorkomende bijwerkingen van</a:t>
            </a:r>
          </a:p>
          <a:p>
            <a:r>
              <a:rPr lang="nl-NL" dirty="0">
                <a:solidFill>
                  <a:schemeClr val="bg1"/>
                </a:solidFill>
              </a:rPr>
              <a:t>Luchtwegverwijders</a:t>
            </a:r>
          </a:p>
          <a:p>
            <a:r>
              <a:rPr lang="nl-NL" dirty="0">
                <a:solidFill>
                  <a:schemeClr val="bg1"/>
                </a:solidFill>
              </a:rPr>
              <a:t>Luchtwegbeschermers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83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Bijwerkingen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Luchtwegverwijders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Hartkloppingen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T</a:t>
            </a:r>
            <a:r>
              <a:rPr lang="nl-NL" dirty="0" smtClean="0">
                <a:solidFill>
                  <a:schemeClr val="bg1"/>
                </a:solidFill>
              </a:rPr>
              <a:t>rillende </a:t>
            </a:r>
            <a:r>
              <a:rPr lang="nl-NL" dirty="0">
                <a:solidFill>
                  <a:schemeClr val="bg1"/>
                </a:solidFill>
              </a:rPr>
              <a:t>handen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Gejaagdheid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Spierkramp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Droge </a:t>
            </a:r>
            <a:r>
              <a:rPr lang="nl-NL" dirty="0">
                <a:solidFill>
                  <a:schemeClr val="bg1"/>
                </a:solidFill>
              </a:rPr>
              <a:t>mond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Kinderen</a:t>
            </a:r>
            <a:r>
              <a:rPr lang="nl-NL" dirty="0">
                <a:solidFill>
                  <a:schemeClr val="bg1"/>
                </a:solidFill>
              </a:rPr>
              <a:t>: hyperactief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Luchtwegbeschermers</a:t>
            </a:r>
            <a:r>
              <a:rPr lang="en-US" dirty="0" smtClean="0">
                <a:solidFill>
                  <a:schemeClr val="bg1"/>
                </a:solidFill>
              </a:rPr>
              <a:t> (ICS)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951288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Heesheid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Schimmelinfecties </a:t>
            </a:r>
            <a:r>
              <a:rPr lang="nl-NL" dirty="0">
                <a:solidFill>
                  <a:schemeClr val="bg1"/>
                </a:solidFill>
              </a:rPr>
              <a:t>in mond en keel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Dunne </a:t>
            </a:r>
            <a:r>
              <a:rPr lang="nl-NL" dirty="0">
                <a:solidFill>
                  <a:schemeClr val="bg1"/>
                </a:solidFill>
              </a:rPr>
              <a:t>huid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Kinderen</a:t>
            </a:r>
            <a:r>
              <a:rPr lang="nl-NL" dirty="0">
                <a:solidFill>
                  <a:schemeClr val="bg1"/>
                </a:solidFill>
              </a:rPr>
              <a:t>: groei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93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Opdracht 3: COPD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u="sng" dirty="0"/>
              <a:t/>
            </a:r>
            <a:br>
              <a:rPr lang="nl-NL" u="sng" dirty="0"/>
            </a:br>
            <a:r>
              <a:rPr lang="nl-NL" dirty="0">
                <a:solidFill>
                  <a:schemeClr val="bg1"/>
                </a:solidFill>
              </a:rPr>
              <a:t>a. Waardoor wordt de luchtwegvernauwing bij iemand met COPD veroorzaakt</a:t>
            </a:r>
            <a:r>
              <a:rPr lang="nl-NL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b. Wat is het verschil tussen chronische bronchitis en longemfyseem?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c. Welke niet medicamenteuze adviezen kun je iemand met COPD geven?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9637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>
                <a:solidFill>
                  <a:schemeClr val="bg1"/>
                </a:solidFill>
              </a:rPr>
              <a:t>Wat is COPD?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nl-NL" dirty="0" smtClean="0">
                <a:solidFill>
                  <a:schemeClr val="bg1"/>
                </a:solidFill>
              </a:rPr>
              <a:t>Chronic obstructive pulmonary disease</a:t>
            </a:r>
          </a:p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</a:rPr>
              <a:t>Vroeger</a:t>
            </a:r>
            <a:r>
              <a:rPr lang="en-US" altLang="nl-NL" dirty="0" smtClean="0">
                <a:solidFill>
                  <a:schemeClr val="bg1"/>
                </a:solidFill>
              </a:rPr>
              <a:t>: </a:t>
            </a:r>
            <a:r>
              <a:rPr lang="en-US" altLang="nl-NL" dirty="0" err="1" smtClean="0">
                <a:solidFill>
                  <a:schemeClr val="bg1"/>
                </a:solidFill>
              </a:rPr>
              <a:t>Chronische</a:t>
            </a:r>
            <a:r>
              <a:rPr lang="en-US" altLang="nl-NL" dirty="0" smtClean="0">
                <a:solidFill>
                  <a:schemeClr val="bg1"/>
                </a:solidFill>
              </a:rPr>
              <a:t> bronchitis </a:t>
            </a:r>
            <a:r>
              <a:rPr lang="en-US" altLang="nl-NL" dirty="0" err="1" smtClean="0">
                <a:solidFill>
                  <a:schemeClr val="bg1"/>
                </a:solidFill>
              </a:rPr>
              <a:t>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emfyseem</a:t>
            </a:r>
            <a:endParaRPr lang="en-US" altLang="nl-NL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</a:rPr>
              <a:t>Chronische</a:t>
            </a:r>
            <a:r>
              <a:rPr lang="en-US" altLang="nl-NL" dirty="0" smtClean="0">
                <a:solidFill>
                  <a:schemeClr val="bg1"/>
                </a:solidFill>
              </a:rPr>
              <a:t> bronchitis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Ontstekingen</a:t>
            </a:r>
            <a:r>
              <a:rPr lang="en-US" altLang="nl-NL" dirty="0" smtClean="0">
                <a:solidFill>
                  <a:schemeClr val="bg1"/>
                </a:solidFill>
              </a:rPr>
              <a:t> in </a:t>
            </a:r>
            <a:r>
              <a:rPr lang="en-US" altLang="nl-NL" dirty="0" err="1" smtClean="0">
                <a:solidFill>
                  <a:schemeClr val="bg1"/>
                </a:solidFill>
              </a:rPr>
              <a:t>bronchioli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Toegenomen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slijmproductie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  <a:sym typeface="Wingdings" pitchFamily="2" charset="2"/>
              </a:rPr>
              <a:t>obstructie</a:t>
            </a:r>
            <a:r>
              <a:rPr lang="en-US" altLang="nl-N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  <a:sym typeface="Wingdings" pitchFamily="2" charset="2"/>
              </a:rPr>
              <a:t>Emfyseem</a:t>
            </a:r>
            <a:endParaRPr lang="en-US" altLang="nl-NL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  <a:sym typeface="Wingdings" pitchFamily="2" charset="2"/>
              </a:rPr>
              <a:t>Longblaasjes</a:t>
            </a:r>
            <a:r>
              <a:rPr lang="en-US" altLang="nl-N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  <a:sym typeface="Wingdings" pitchFamily="2" charset="2"/>
              </a:rPr>
              <a:t>gaan</a:t>
            </a:r>
            <a:r>
              <a:rPr lang="en-US" altLang="nl-N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  <a:sym typeface="Wingdings" pitchFamily="2" charset="2"/>
              </a:rPr>
              <a:t>verloren</a:t>
            </a:r>
            <a:endParaRPr lang="en-US" altLang="nl-NL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37112"/>
            <a:ext cx="203463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3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Chronische</a:t>
            </a:r>
            <a:r>
              <a:rPr lang="en-US" dirty="0" smtClean="0"/>
              <a:t> bronchitis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955686"/>
            <a:ext cx="2705100" cy="227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Emfyseem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432048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5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Kenmerken</a:t>
            </a:r>
            <a:r>
              <a:rPr lang="en-US" dirty="0" smtClean="0">
                <a:solidFill>
                  <a:schemeClr val="bg1"/>
                </a:solidFill>
              </a:rPr>
              <a:t> COPD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Luchtwegvernauwing</a:t>
            </a:r>
            <a:r>
              <a:rPr lang="en-US" dirty="0" smtClean="0">
                <a:solidFill>
                  <a:schemeClr val="bg1"/>
                </a:solidFill>
              </a:rPr>
              <a:t> door: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Spierspasme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Ontsteking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Beschadiging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longweefsel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emfyseem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Vooral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gestoorde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uitademing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NIET </a:t>
            </a:r>
            <a:r>
              <a:rPr lang="en-US" dirty="0" err="1" smtClean="0">
                <a:solidFill>
                  <a:schemeClr val="bg1"/>
                </a:solidFill>
              </a:rPr>
              <a:t>aanvalsgewijs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Langzaam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progressief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08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>
                <a:solidFill>
                  <a:schemeClr val="bg1"/>
                </a:solidFill>
              </a:rPr>
              <a:t>Klachten COPD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nl-NL" dirty="0" smtClean="0">
                <a:solidFill>
                  <a:schemeClr val="bg1"/>
                </a:solidFill>
              </a:rPr>
              <a:t>In begin: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toename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slijm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hoesten</a:t>
            </a:r>
            <a:endParaRPr lang="en-US" altLang="nl-NL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nl-NL" dirty="0" smtClean="0">
                <a:solidFill>
                  <a:schemeClr val="bg1"/>
                </a:solidFill>
              </a:rPr>
              <a:t>Later: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structuur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longen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gaat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verloren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afname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inhoud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longen</a:t>
            </a:r>
            <a:endParaRPr lang="en-US" altLang="nl-NL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verminderde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longfunctie</a:t>
            </a:r>
            <a:endParaRPr lang="en-US" altLang="nl-NL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kortademigheid</a:t>
            </a:r>
            <a:endParaRPr lang="en-US" altLang="nl-NL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vermagering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verlies</a:t>
            </a:r>
            <a:r>
              <a:rPr lang="en-US" altLang="nl-NL" dirty="0" smtClean="0">
                <a:solidFill>
                  <a:schemeClr val="bg1"/>
                </a:solidFill>
              </a:rPr>
              <a:t> van </a:t>
            </a:r>
            <a:r>
              <a:rPr lang="en-US" altLang="nl-NL" dirty="0" err="1" smtClean="0">
                <a:solidFill>
                  <a:schemeClr val="bg1"/>
                </a:solidFill>
              </a:rPr>
              <a:t>spierweefsel</a:t>
            </a:r>
            <a:endParaRPr lang="en-US" alt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7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Opdrachten astma en COPD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r>
              <a:rPr lang="nl-NL" sz="4300" dirty="0" smtClean="0"/>
              <a:t>Opdracht </a:t>
            </a:r>
            <a:r>
              <a:rPr lang="nl-NL" sz="4300" dirty="0"/>
              <a:t>1: </a:t>
            </a:r>
            <a:r>
              <a:rPr lang="nl-NL" sz="4300" dirty="0" smtClean="0"/>
              <a:t>Astma</a:t>
            </a:r>
          </a:p>
          <a:p>
            <a:pPr marL="0" indent="0">
              <a:buNone/>
            </a:pPr>
            <a:endParaRPr lang="nl-NL" sz="4300" dirty="0"/>
          </a:p>
          <a:p>
            <a:r>
              <a:rPr lang="nl-NL" sz="4300" dirty="0"/>
              <a:t>a. Wat is de oorzaak van benauwdheid bij astma?</a:t>
            </a:r>
          </a:p>
          <a:p>
            <a:endParaRPr lang="nl-NL" sz="6400" dirty="0"/>
          </a:p>
          <a:p>
            <a:r>
              <a:rPr lang="nl-NL" sz="4300" dirty="0"/>
              <a:t>b. Noem 5 verschillende prikkels die astma kunnen uitlokken.</a:t>
            </a:r>
          </a:p>
          <a:p>
            <a:pPr marL="0" indent="0">
              <a:buNone/>
            </a:pPr>
            <a:endParaRPr lang="nl-NL" sz="6400" dirty="0"/>
          </a:p>
          <a:p>
            <a:r>
              <a:rPr lang="nl-NL" sz="4300" dirty="0"/>
              <a:t>c. Onderstaand plaatje is een doorsnede van een gezonde luchtweg. </a:t>
            </a:r>
          </a:p>
          <a:p>
            <a:r>
              <a:rPr lang="nl-NL" sz="4300" dirty="0"/>
              <a:t>Teken er naast een doorsnede van een luchtweg van iemand met astma en omschrijf wat de verschillen zijn.</a:t>
            </a:r>
          </a:p>
          <a:p>
            <a:endParaRPr lang="nl-NL" sz="4300" dirty="0"/>
          </a:p>
          <a:p>
            <a:r>
              <a:rPr lang="nl-NL" sz="4300" dirty="0"/>
              <a:t>d. Welke niet medicamenteuze adviezen kun je aan iemand met astma geven?</a:t>
            </a:r>
          </a:p>
          <a:p>
            <a:pPr marL="0" indent="0">
              <a:buNone/>
            </a:pPr>
            <a:endParaRPr lang="nl-NL" sz="4300" dirty="0"/>
          </a:p>
          <a:p>
            <a:r>
              <a:rPr lang="nl-NL" sz="4300" dirty="0"/>
              <a:t>e. Noem enkele voor- en nadelen van inhalatie-medicatie ten op </a:t>
            </a:r>
            <a:r>
              <a:rPr lang="nl-NL" sz="4300" dirty="0" err="1"/>
              <a:t>zichte</a:t>
            </a:r>
            <a:r>
              <a:rPr lang="nl-NL" sz="4300" dirty="0"/>
              <a:t> van orale medicatie.</a:t>
            </a:r>
          </a:p>
          <a:p>
            <a:pPr marL="0" indent="0">
              <a:buNone/>
            </a:pPr>
            <a:endParaRPr lang="nl-NL" sz="4300" dirty="0"/>
          </a:p>
          <a:p>
            <a:r>
              <a:rPr lang="nl-NL" sz="4300" dirty="0"/>
              <a:t>f. Welke soorten (groepen) medicijnen kunnen </a:t>
            </a:r>
            <a:r>
              <a:rPr lang="nl-NL" sz="4300" dirty="0" err="1"/>
              <a:t>astma-patiënten</a:t>
            </a:r>
            <a:r>
              <a:rPr lang="nl-NL" sz="4300" dirty="0"/>
              <a:t> gebruiken voor de benauwdheidklachten?</a:t>
            </a:r>
          </a:p>
          <a:p>
            <a:endParaRPr lang="nl-NL" sz="3700" dirty="0"/>
          </a:p>
          <a:p>
            <a:r>
              <a:rPr lang="nl-NL" sz="3700" dirty="0"/>
              <a:t> </a:t>
            </a:r>
          </a:p>
          <a:p>
            <a:endParaRPr lang="nl-NL" sz="37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45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Gold </a:t>
            </a:r>
            <a:r>
              <a:rPr lang="en-US" dirty="0" err="1" smtClean="0">
                <a:solidFill>
                  <a:schemeClr val="bg1"/>
                </a:solidFill>
              </a:rPr>
              <a:t>indeling</a:t>
            </a:r>
            <a:endParaRPr lang="nl-NL" dirty="0">
              <a:solidFill>
                <a:schemeClr val="bg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010607"/>
              </p:ext>
            </p:extLst>
          </p:nvPr>
        </p:nvGraphicFramePr>
        <p:xfrm>
          <a:off x="395536" y="1484784"/>
          <a:ext cx="5616624" cy="3200400"/>
        </p:xfrm>
        <a:graphic>
          <a:graphicData uri="http://schemas.openxmlformats.org/drawingml/2006/table">
            <a:tbl>
              <a:tblPr/>
              <a:tblGrid>
                <a:gridCol w="2808312"/>
                <a:gridCol w="2808312"/>
              </a:tblGrid>
              <a:tr h="472061">
                <a:tc>
                  <a:txBody>
                    <a:bodyPr/>
                    <a:lstStyle/>
                    <a:p>
                      <a:pPr fontAlgn="t"/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>Stadium</a:t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>
                          <a:solidFill>
                            <a:schemeClr val="bg1"/>
                          </a:solidFill>
                          <a:effectLst/>
                        </a:rPr>
                        <a:t>FEV</a:t>
                      </a:r>
                      <a:r>
                        <a:rPr lang="nl-NL" baseline="-250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nl-NL">
                          <a:solidFill>
                            <a:schemeClr val="bg1"/>
                          </a:solidFill>
                          <a:effectLst/>
                        </a:rPr>
                        <a:t>(% voorspelde waarde)</a:t>
                      </a:r>
                      <a:br>
                        <a:rPr lang="nl-NL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61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Gold 1 (Licht) </a:t>
                      </a:r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>&gt; 80</a:t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61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Gold 2 (Matig ernstig)</a:t>
                      </a:r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>50–80</a:t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61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Gold</a:t>
                      </a:r>
                      <a:r>
                        <a:rPr lang="nl-NL" baseline="0" dirty="0" smtClean="0">
                          <a:solidFill>
                            <a:schemeClr val="bg1"/>
                          </a:solidFill>
                          <a:effectLst/>
                        </a:rPr>
                        <a:t> 3 (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Ernstig)</a:t>
                      </a:r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>30–50</a:t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61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Gold</a:t>
                      </a:r>
                      <a:r>
                        <a:rPr lang="nl-NL" baseline="0" dirty="0" smtClean="0">
                          <a:solidFill>
                            <a:schemeClr val="bg1"/>
                          </a:solidFill>
                          <a:effectLst/>
                        </a:rPr>
                        <a:t> 4 (</a:t>
                      </a:r>
                      <a:r>
                        <a:rPr lang="nl-NL" dirty="0" smtClean="0">
                          <a:solidFill>
                            <a:schemeClr val="bg1"/>
                          </a:solidFill>
                          <a:effectLst/>
                        </a:rPr>
                        <a:t>Zeer ernstig)</a:t>
                      </a:r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  <a:t>&lt; 30</a:t>
                      </a:r>
                      <a:br>
                        <a:rPr lang="nl-NL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nl-NL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337410" y="522920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Forced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Expiratory</a:t>
            </a:r>
            <a:r>
              <a:rPr lang="nl-NL" dirty="0">
                <a:solidFill>
                  <a:schemeClr val="bg1"/>
                </a:solidFill>
              </a:rPr>
              <a:t> Volume in </a:t>
            </a:r>
            <a:r>
              <a:rPr lang="nl-NL" dirty="0" err="1">
                <a:solidFill>
                  <a:schemeClr val="bg1"/>
                </a:solidFill>
              </a:rPr>
              <a:t>one</a:t>
            </a:r>
            <a:r>
              <a:rPr lang="nl-NL" dirty="0">
                <a:solidFill>
                  <a:schemeClr val="bg1"/>
                </a:solidFill>
              </a:rPr>
              <a:t> second: 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het </a:t>
            </a:r>
            <a:r>
              <a:rPr lang="nl-NL" dirty="0">
                <a:solidFill>
                  <a:schemeClr val="bg1"/>
                </a:solidFill>
              </a:rPr>
              <a:t>volume dat wordt uitgeblazen in de eerste seconde van een krachtige uitademing na een maximale </a:t>
            </a:r>
            <a:r>
              <a:rPr lang="nl-NL" dirty="0" smtClean="0">
                <a:solidFill>
                  <a:schemeClr val="bg1"/>
                </a:solidFill>
              </a:rPr>
              <a:t>inademing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53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</a:rPr>
              <a:t>Behandeling</a:t>
            </a:r>
            <a:r>
              <a:rPr lang="en-US" altLang="nl-NL" dirty="0" smtClean="0">
                <a:solidFill>
                  <a:schemeClr val="bg1"/>
                </a:solidFill>
              </a:rPr>
              <a:t> COPD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8059418" cy="355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507288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9155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Overige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medicatie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Mucolytica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Xanthinederivaten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heophylline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Leukotrienen</a:t>
            </a:r>
            <a:r>
              <a:rPr lang="en-US" dirty="0" smtClean="0">
                <a:solidFill>
                  <a:schemeClr val="bg1"/>
                </a:solidFill>
              </a:rPr>
              <a:t>-antagonist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Montelukast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Singulair</a:t>
            </a:r>
            <a:r>
              <a:rPr lang="en-US" dirty="0" smtClean="0">
                <a:solidFill>
                  <a:schemeClr val="bg1"/>
                </a:solidFill>
              </a:rPr>
              <a:t>®)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6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nl-NL" smtClean="0">
                <a:solidFill>
                  <a:schemeClr val="bg1"/>
                </a:solidFill>
              </a:rPr>
              <a:t>Interventies </a:t>
            </a:r>
            <a:br>
              <a:rPr lang="en-US" altLang="nl-NL" smtClean="0">
                <a:solidFill>
                  <a:schemeClr val="bg1"/>
                </a:solidFill>
              </a:rPr>
            </a:br>
            <a:r>
              <a:rPr lang="en-US" altLang="nl-NL" smtClean="0">
                <a:solidFill>
                  <a:schemeClr val="bg1"/>
                </a:solidFill>
              </a:rPr>
              <a:t>(wanneer ingrijpen?)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068888"/>
          </a:xfrm>
        </p:spPr>
        <p:txBody>
          <a:bodyPr/>
          <a:lstStyle/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overgebruik van kortwerkende bronchusverwijders 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therapieontrouw in het gebruik van ontstekingsremmers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overdosering van inhalatiecorticosteroïden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meer dan 3 stootkuurtjes orale corticosteroïden en/of meer dan 3 kuurtjes antibiotica per jaar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combinatie van poederinhalator en dosisaerosol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ouderen met een poederinhalator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kinderen ouder dan 7 met een dosisaerosol</a:t>
            </a:r>
          </a:p>
          <a:p>
            <a:pPr eaLnBrk="1" hangingPunct="1"/>
            <a:r>
              <a:rPr lang="en-US" altLang="nl-NL" sz="2800" smtClean="0">
                <a:solidFill>
                  <a:schemeClr val="bg1"/>
                </a:solidFill>
              </a:rPr>
              <a:t>orofyngeale antimycotica</a:t>
            </a:r>
          </a:p>
        </p:txBody>
      </p:sp>
    </p:spTree>
    <p:extLst>
      <p:ext uri="{BB962C8B-B14F-4D97-AF65-F5344CB8AC3E}">
        <p14:creationId xmlns:p14="http://schemas.microsoft.com/office/powerpoint/2010/main" val="33870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Opdracht</a:t>
            </a:r>
            <a:r>
              <a:rPr lang="en-US" dirty="0" smtClean="0">
                <a:solidFill>
                  <a:schemeClr val="bg1"/>
                </a:solidFill>
              </a:rPr>
              <a:t> 2: </a:t>
            </a:r>
            <a:r>
              <a:rPr lang="en-US" dirty="0" err="1" smtClean="0">
                <a:solidFill>
                  <a:schemeClr val="bg1"/>
                </a:solidFill>
              </a:rPr>
              <a:t>verschillen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 / COPD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645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nl-NL" b="1" dirty="0" smtClean="0"/>
              <a:t>           				</a:t>
            </a:r>
            <a:endParaRPr lang="en-US" altLang="nl-NL" sz="2000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827088" y="549275"/>
          <a:ext cx="7921626" cy="5903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542"/>
                <a:gridCol w="2640542"/>
                <a:gridCol w="2640542"/>
              </a:tblGrid>
              <a:tr h="539444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Astma</a:t>
                      </a:r>
                      <a:endParaRPr lang="nl-NL" sz="24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COPD</a:t>
                      </a:r>
                      <a:endParaRPr lang="nl-NL" sz="2400" dirty="0"/>
                    </a:p>
                  </a:txBody>
                  <a:tcPr marL="91449" marR="91449" marT="45714" marB="45714"/>
                </a:tc>
              </a:tr>
              <a:tr h="103393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Risicofactor</a:t>
                      </a:r>
                      <a:r>
                        <a:rPr lang="en-US" sz="2000" b="1" dirty="0" smtClean="0"/>
                        <a:t>	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Erfelijke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sz="1800" b="0" dirty="0" err="1" smtClean="0"/>
                        <a:t>aanleg</a:t>
                      </a:r>
                      <a:r>
                        <a:rPr lang="en-US" sz="1800" b="0" dirty="0" smtClean="0"/>
                        <a:t> (</a:t>
                      </a:r>
                      <a:r>
                        <a:rPr lang="en-US" sz="1800" b="0" dirty="0" err="1" smtClean="0"/>
                        <a:t>atopisch</a:t>
                      </a:r>
                      <a:r>
                        <a:rPr lang="en-US" sz="1800" b="0" dirty="0" smtClean="0"/>
                        <a:t>)</a:t>
                      </a:r>
                      <a:r>
                        <a:rPr lang="en-US" sz="1800" dirty="0" smtClean="0"/>
                        <a:t>	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Roken</a:t>
                      </a:r>
                      <a:endParaRPr lang="nl-NL" sz="1800" b="0" dirty="0"/>
                    </a:p>
                  </a:txBody>
                  <a:tcPr marL="91449" marR="91449" marT="45714" marB="45714"/>
                </a:tc>
              </a:tr>
              <a:tr h="546936"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Symptomen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Periodiek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Chronisch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</a:tr>
              <a:tr h="546936"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Voorkomen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Alle leeftijden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&gt; 40 jaar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</a:tr>
              <a:tr h="944027"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Beloop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Overwegend gunstig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Chronisch verergerend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</a:tr>
              <a:tr h="944027"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Levensverwachting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Overwegend</a:t>
                      </a:r>
                      <a:r>
                        <a:rPr lang="nl-NL" sz="1800" baseline="0" dirty="0" smtClean="0"/>
                        <a:t> normaal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Verminderd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</a:tr>
              <a:tr h="1348609"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longfunctie</a:t>
                      </a:r>
                      <a:endParaRPr lang="nl-NL" sz="18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Vrijwel normaal bij optimale</a:t>
                      </a:r>
                      <a:r>
                        <a:rPr lang="nl-NL" sz="1800" baseline="0" dirty="0" smtClean="0"/>
                        <a:t> behandeling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Verminderd, ook bij optimale behandeling</a:t>
                      </a:r>
                      <a:endParaRPr lang="nl-NL" sz="1800" dirty="0"/>
                    </a:p>
                  </a:txBody>
                  <a:tcPr marL="91449" marR="91449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0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Opdracht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inhalatoren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chemeClr val="bg1"/>
                </a:solidFill>
              </a:rPr>
              <a:t>Noem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enkele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kenmerken</a:t>
            </a:r>
            <a:r>
              <a:rPr lang="en-US" sz="2200" dirty="0" smtClean="0">
                <a:solidFill>
                  <a:schemeClr val="bg1"/>
                </a:solidFill>
              </a:rPr>
              <a:t> van </a:t>
            </a:r>
            <a:r>
              <a:rPr lang="en-US" sz="2200" dirty="0" err="1" smtClean="0">
                <a:solidFill>
                  <a:schemeClr val="bg1"/>
                </a:solidFill>
              </a:rPr>
              <a:t>een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dosisaerosol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chemeClr val="bg1"/>
                </a:solidFill>
              </a:rPr>
              <a:t>Noem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enkele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kenmerken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voorbeelden</a:t>
            </a:r>
            <a:r>
              <a:rPr lang="en-US" sz="2200" dirty="0" smtClean="0">
                <a:solidFill>
                  <a:schemeClr val="bg1"/>
                </a:solidFill>
              </a:rPr>
              <a:t> van </a:t>
            </a:r>
            <a:r>
              <a:rPr lang="en-US" sz="2200" dirty="0" err="1" smtClean="0">
                <a:solidFill>
                  <a:schemeClr val="bg1"/>
                </a:solidFill>
              </a:rPr>
              <a:t>poederinhalatoren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chemeClr val="bg1"/>
                </a:solidFill>
              </a:rPr>
              <a:t>Welke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stappen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worden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uitgevoerd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bij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inhalatie</a:t>
            </a:r>
            <a:r>
              <a:rPr lang="en-US" sz="2200" dirty="0" smtClean="0">
                <a:solidFill>
                  <a:schemeClr val="bg1"/>
                </a:solidFill>
              </a:rPr>
              <a:t> met </a:t>
            </a:r>
            <a:r>
              <a:rPr lang="en-US" sz="2200" dirty="0" err="1" smtClean="0">
                <a:solidFill>
                  <a:schemeClr val="bg1"/>
                </a:solidFill>
              </a:rPr>
              <a:t>een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poederinhalator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chemeClr val="bg1"/>
                </a:solidFill>
              </a:rPr>
              <a:t>Welke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stappen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worden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uitgevoerd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bij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inhalatie</a:t>
            </a:r>
            <a:r>
              <a:rPr lang="en-US" sz="2200" dirty="0" smtClean="0">
                <a:solidFill>
                  <a:schemeClr val="bg1"/>
                </a:solidFill>
              </a:rPr>
              <a:t> met </a:t>
            </a:r>
            <a:r>
              <a:rPr lang="en-US" sz="2200" dirty="0" err="1" smtClean="0">
                <a:solidFill>
                  <a:schemeClr val="bg1"/>
                </a:solidFill>
              </a:rPr>
              <a:t>een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dosisaerosol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met </a:t>
            </a:r>
            <a:r>
              <a:rPr lang="en-US" sz="2200" dirty="0" err="1" smtClean="0">
                <a:solidFill>
                  <a:schemeClr val="bg1"/>
                </a:solidFill>
              </a:rPr>
              <a:t>vzk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chemeClr val="bg1"/>
                </a:solidFill>
              </a:rPr>
              <a:t>Waarom</a:t>
            </a:r>
            <a:r>
              <a:rPr lang="en-US" sz="2200" dirty="0" smtClean="0">
                <a:solidFill>
                  <a:schemeClr val="bg1"/>
                </a:solidFill>
              </a:rPr>
              <a:t> zit </a:t>
            </a:r>
            <a:r>
              <a:rPr lang="en-US" sz="2200" dirty="0" err="1" smtClean="0">
                <a:solidFill>
                  <a:schemeClr val="bg1"/>
                </a:solidFill>
              </a:rPr>
              <a:t>er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verschil</a:t>
            </a:r>
            <a:r>
              <a:rPr lang="en-US" sz="2200" dirty="0" smtClean="0">
                <a:solidFill>
                  <a:schemeClr val="bg1"/>
                </a:solidFill>
              </a:rPr>
              <a:t> in de </a:t>
            </a:r>
            <a:r>
              <a:rPr lang="en-US" sz="2200" dirty="0" err="1" smtClean="0">
                <a:solidFill>
                  <a:schemeClr val="bg1"/>
                </a:solidFill>
              </a:rPr>
              <a:t>dosering</a:t>
            </a:r>
            <a:r>
              <a:rPr lang="en-US" sz="2200" dirty="0" smtClean="0">
                <a:solidFill>
                  <a:schemeClr val="bg1"/>
                </a:solidFill>
              </a:rPr>
              <a:t> van salbutamol </a:t>
            </a:r>
            <a:r>
              <a:rPr lang="en-US" sz="2200" dirty="0" err="1" smtClean="0">
                <a:solidFill>
                  <a:schemeClr val="bg1"/>
                </a:solidFill>
              </a:rPr>
              <a:t>wanneer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deze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wordt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gegeven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als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Diskus</a:t>
            </a:r>
            <a:r>
              <a:rPr lang="en-US" sz="2200" dirty="0" smtClean="0">
                <a:solidFill>
                  <a:schemeClr val="bg1"/>
                </a:solidFill>
              </a:rPr>
              <a:t>® in </a:t>
            </a:r>
            <a:r>
              <a:rPr lang="en-US" sz="2200" dirty="0" err="1" smtClean="0">
                <a:solidFill>
                  <a:schemeClr val="bg1"/>
                </a:solidFill>
              </a:rPr>
              <a:t>vergelijking</a:t>
            </a:r>
            <a:r>
              <a:rPr lang="en-US" sz="2200" dirty="0" smtClean="0">
                <a:solidFill>
                  <a:schemeClr val="bg1"/>
                </a:solidFill>
              </a:rPr>
              <a:t> met de </a:t>
            </a:r>
            <a:r>
              <a:rPr lang="en-US" sz="2200" dirty="0" err="1" smtClean="0">
                <a:solidFill>
                  <a:schemeClr val="bg1"/>
                </a:solidFill>
              </a:rPr>
              <a:t>dosisaërosol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478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</a:rPr>
              <a:t>Kenmerken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dosisaerosol</a:t>
            </a:r>
            <a:endParaRPr lang="en-US" altLang="nl-NL" dirty="0" smtClean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068888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Dosisaerosol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Geneesmiddel</a:t>
            </a:r>
            <a:r>
              <a:rPr lang="en-US" dirty="0" smtClean="0">
                <a:solidFill>
                  <a:schemeClr val="bg1"/>
                </a:solidFill>
              </a:rPr>
              <a:t> op </a:t>
            </a:r>
            <a:r>
              <a:rPr lang="en-US" dirty="0" err="1" smtClean="0">
                <a:solidFill>
                  <a:schemeClr val="bg1"/>
                </a:solidFill>
              </a:rPr>
              <a:t>drijfgas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Goed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schudden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gebruik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Langzaam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inademen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daarna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adem</a:t>
            </a:r>
            <a:r>
              <a:rPr lang="en-US" dirty="0" smtClean="0">
                <a:solidFill>
                  <a:schemeClr val="bg1"/>
                </a:solidFill>
              </a:rPr>
              <a:t> 5 tot 10 sec. </a:t>
            </a:r>
            <a:r>
              <a:rPr lang="en-US" dirty="0" err="1" smtClean="0">
                <a:solidFill>
                  <a:schemeClr val="bg1"/>
                </a:solidFill>
              </a:rPr>
              <a:t>vasthouden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Goede</a:t>
            </a:r>
            <a:r>
              <a:rPr lang="en-US" dirty="0" smtClean="0">
                <a:solidFill>
                  <a:schemeClr val="bg1"/>
                </a:solidFill>
              </a:rPr>
              <a:t> hand- </a:t>
            </a:r>
            <a:r>
              <a:rPr lang="en-US" dirty="0" err="1" smtClean="0">
                <a:solidFill>
                  <a:schemeClr val="bg1"/>
                </a:solidFill>
              </a:rPr>
              <a:t>longcoördinatie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nodig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Liefst</a:t>
            </a:r>
            <a:r>
              <a:rPr lang="en-US" dirty="0" smtClean="0">
                <a:solidFill>
                  <a:schemeClr val="bg1"/>
                </a:solidFill>
              </a:rPr>
              <a:t> met </a:t>
            </a:r>
            <a:r>
              <a:rPr lang="en-US" dirty="0" err="1" smtClean="0">
                <a:solidFill>
                  <a:schemeClr val="bg1"/>
                </a:solidFill>
              </a:rPr>
              <a:t>voorzetkamer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-457200" eaLnBrk="1" hangingPunct="1">
              <a:buFontTx/>
              <a:buChar char="-"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-457200" eaLnBrk="1" hangingPunct="1">
              <a:buFontTx/>
              <a:buChar char="-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Ook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ademgestuurd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autohaler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redihaler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Inhalatie</a:t>
            </a:r>
            <a:r>
              <a:rPr lang="en-US" dirty="0" smtClean="0">
                <a:solidFill>
                  <a:schemeClr val="bg1"/>
                </a:solidFill>
              </a:rPr>
              <a:t> met </a:t>
            </a:r>
            <a:r>
              <a:rPr lang="en-US" dirty="0" err="1" smtClean="0">
                <a:solidFill>
                  <a:schemeClr val="bg1"/>
                </a:solidFill>
              </a:rPr>
              <a:t>dosisaerosol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 </a:t>
            </a:r>
            <a:r>
              <a:rPr lang="en-US" dirty="0" err="1" smtClean="0">
                <a:solidFill>
                  <a:schemeClr val="bg1"/>
                </a:solidFill>
              </a:rPr>
              <a:t>voorzetkamer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n-US" dirty="0" err="1" smtClean="0">
                <a:solidFill>
                  <a:schemeClr val="bg1"/>
                </a:solidFill>
              </a:rPr>
              <a:t>maal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rustig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ademen</a:t>
            </a:r>
            <a:r>
              <a:rPr lang="en-US" dirty="0" smtClean="0">
                <a:solidFill>
                  <a:schemeClr val="bg1"/>
                </a:solidFill>
              </a:rPr>
              <a:t> door de </a:t>
            </a:r>
            <a:r>
              <a:rPr lang="en-US" dirty="0" err="1" smtClean="0">
                <a:solidFill>
                  <a:schemeClr val="bg1"/>
                </a:solidFill>
              </a:rPr>
              <a:t>voorzetkamer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Kinderen</a:t>
            </a:r>
            <a:r>
              <a:rPr lang="en-US" dirty="0" smtClean="0">
                <a:solidFill>
                  <a:schemeClr val="bg1"/>
                </a:solidFill>
              </a:rPr>
              <a:t>: 10 </a:t>
            </a:r>
            <a:r>
              <a:rPr lang="en-US" dirty="0" err="1" smtClean="0">
                <a:solidFill>
                  <a:schemeClr val="bg1"/>
                </a:solidFill>
              </a:rPr>
              <a:t>maal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rustig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ademen</a:t>
            </a:r>
            <a:r>
              <a:rPr lang="en-US" dirty="0" smtClean="0">
                <a:solidFill>
                  <a:schemeClr val="bg1"/>
                </a:solidFill>
              </a:rPr>
              <a:t> door de </a:t>
            </a:r>
            <a:r>
              <a:rPr lang="en-US" dirty="0" err="1" smtClean="0">
                <a:solidFill>
                  <a:schemeClr val="bg1"/>
                </a:solidFill>
              </a:rPr>
              <a:t>voorzetkamer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Zonder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voorzetkamer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Maximaal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uitademen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Eventueel</a:t>
            </a:r>
            <a:r>
              <a:rPr lang="en-US" dirty="0" smtClean="0">
                <a:solidFill>
                  <a:schemeClr val="bg1"/>
                </a:solidFill>
              </a:rPr>
              <a:t> in 1 </a:t>
            </a:r>
            <a:r>
              <a:rPr lang="en-US" dirty="0" err="1" smtClean="0">
                <a:solidFill>
                  <a:schemeClr val="bg1"/>
                </a:solidFill>
              </a:rPr>
              <a:t>teug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10 </a:t>
            </a:r>
            <a:r>
              <a:rPr lang="en-US" dirty="0" err="1" smtClean="0">
                <a:solidFill>
                  <a:schemeClr val="bg1"/>
                </a:solidFill>
              </a:rPr>
              <a:t>tellen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vasthouden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Poederinhalatoren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nl-NL" dirty="0" err="1">
                <a:solidFill>
                  <a:schemeClr val="bg1"/>
                </a:solidFill>
              </a:rPr>
              <a:t>Poederinhalator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altLang="nl-NL" dirty="0" err="1">
                <a:solidFill>
                  <a:schemeClr val="bg1"/>
                </a:solidFill>
              </a:rPr>
              <a:t>Mengsel</a:t>
            </a:r>
            <a:r>
              <a:rPr lang="en-US" altLang="nl-NL" dirty="0">
                <a:solidFill>
                  <a:schemeClr val="bg1"/>
                </a:solidFill>
              </a:rPr>
              <a:t> van </a:t>
            </a:r>
            <a:r>
              <a:rPr lang="en-US" altLang="nl-NL" dirty="0" err="1">
                <a:solidFill>
                  <a:schemeClr val="bg1"/>
                </a:solidFill>
              </a:rPr>
              <a:t>geneesmiddel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  <a:r>
              <a:rPr lang="en-US" altLang="nl-NL" dirty="0" err="1">
                <a:solidFill>
                  <a:schemeClr val="bg1"/>
                </a:solidFill>
              </a:rPr>
              <a:t>en</a:t>
            </a:r>
            <a:r>
              <a:rPr lang="en-US" altLang="nl-NL" dirty="0">
                <a:solidFill>
                  <a:schemeClr val="bg1"/>
                </a:solidFill>
              </a:rPr>
              <a:t> lactose </a:t>
            </a:r>
          </a:p>
          <a:p>
            <a:pPr lvl="1"/>
            <a:r>
              <a:rPr lang="en-US" altLang="nl-NL" dirty="0" err="1">
                <a:solidFill>
                  <a:schemeClr val="bg1"/>
                </a:solidFill>
              </a:rPr>
              <a:t>Bij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  <a:r>
              <a:rPr lang="en-US" altLang="nl-NL" dirty="0" err="1">
                <a:solidFill>
                  <a:schemeClr val="bg1"/>
                </a:solidFill>
              </a:rPr>
              <a:t>volwassenen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  <a:r>
              <a:rPr lang="en-US" altLang="nl-NL" dirty="0" err="1">
                <a:solidFill>
                  <a:schemeClr val="bg1"/>
                </a:solidFill>
              </a:rPr>
              <a:t>en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  <a:r>
              <a:rPr lang="en-US" altLang="nl-NL" dirty="0" err="1">
                <a:solidFill>
                  <a:schemeClr val="bg1"/>
                </a:solidFill>
              </a:rPr>
              <a:t>bij</a:t>
            </a:r>
            <a:r>
              <a:rPr lang="en-US" altLang="nl-NL" dirty="0">
                <a:solidFill>
                  <a:schemeClr val="bg1"/>
                </a:solidFill>
              </a:rPr>
              <a:t> </a:t>
            </a:r>
            <a:r>
              <a:rPr lang="en-US" altLang="nl-NL" dirty="0" err="1">
                <a:solidFill>
                  <a:schemeClr val="bg1"/>
                </a:solidFill>
              </a:rPr>
              <a:t>kinderen</a:t>
            </a:r>
            <a:r>
              <a:rPr lang="en-US" altLang="nl-NL" dirty="0">
                <a:solidFill>
                  <a:schemeClr val="bg1"/>
                </a:solidFill>
              </a:rPr>
              <a:t> &gt; 7 </a:t>
            </a:r>
            <a:r>
              <a:rPr lang="en-US" altLang="nl-NL" dirty="0" err="1">
                <a:solidFill>
                  <a:schemeClr val="bg1"/>
                </a:solidFill>
              </a:rPr>
              <a:t>jaar</a:t>
            </a:r>
            <a:endParaRPr lang="en-US" altLang="nl-NL" dirty="0">
              <a:solidFill>
                <a:schemeClr val="bg1"/>
              </a:solidFill>
            </a:endParaRPr>
          </a:p>
          <a:p>
            <a:pPr lvl="1"/>
            <a:r>
              <a:rPr lang="en-US" altLang="nl-NL" b="1" dirty="0" err="1">
                <a:solidFill>
                  <a:schemeClr val="bg1"/>
                </a:solidFill>
              </a:rPr>
              <a:t>Krachtig</a:t>
            </a:r>
            <a:r>
              <a:rPr lang="en-US" altLang="nl-NL" b="1" dirty="0">
                <a:solidFill>
                  <a:schemeClr val="bg1"/>
                </a:solidFill>
              </a:rPr>
              <a:t> </a:t>
            </a:r>
            <a:r>
              <a:rPr lang="en-US" altLang="nl-NL" b="1" dirty="0" err="1">
                <a:solidFill>
                  <a:schemeClr val="bg1"/>
                </a:solidFill>
              </a:rPr>
              <a:t>en</a:t>
            </a:r>
            <a:r>
              <a:rPr lang="en-US" altLang="nl-NL" b="1" dirty="0">
                <a:solidFill>
                  <a:schemeClr val="bg1"/>
                </a:solidFill>
              </a:rPr>
              <a:t> </a:t>
            </a:r>
            <a:r>
              <a:rPr lang="en-US" altLang="nl-NL" b="1" dirty="0" err="1">
                <a:solidFill>
                  <a:schemeClr val="bg1"/>
                </a:solidFill>
              </a:rPr>
              <a:t>diep</a:t>
            </a:r>
            <a:r>
              <a:rPr lang="en-US" altLang="nl-NL" b="1" dirty="0">
                <a:solidFill>
                  <a:schemeClr val="bg1"/>
                </a:solidFill>
              </a:rPr>
              <a:t> </a:t>
            </a:r>
            <a:r>
              <a:rPr lang="en-US" altLang="nl-NL" b="1" dirty="0" err="1">
                <a:solidFill>
                  <a:schemeClr val="bg1"/>
                </a:solidFill>
              </a:rPr>
              <a:t>inhaleren</a:t>
            </a:r>
            <a:endParaRPr lang="en-US" altLang="nl-NL" b="1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1"/>
                </a:solidFill>
              </a:rPr>
              <a:t>Voorbeelden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breezehaler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cyclohaler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diskus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easyhaler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genuair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handihaler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novolizer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nexthaler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turbuhaler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688"/>
            <a:ext cx="18573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3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Astma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nl-NL" dirty="0"/>
              <a:t>Opdracht 2 Verschillen astma/COPD:</a:t>
            </a:r>
          </a:p>
          <a:p>
            <a:endParaRPr lang="nl-NL" dirty="0"/>
          </a:p>
          <a:p>
            <a:r>
              <a:rPr lang="nl-NL" dirty="0"/>
              <a:t>Vul onderstaande tabel in. Maak daarbij gebruik van de volgende termen:</a:t>
            </a:r>
          </a:p>
          <a:p>
            <a:r>
              <a:rPr lang="nl-NL" dirty="0"/>
              <a:t>Overwegend normaal – chronisch verergerd –periodiek – verminderd, ook bij optimale behandeling – overwegend gunstig - &gt; 40 jaar – erfelijke aanleg (atopisch eczeem) – alle leeftijden – roken  - chronisch – verminderd – vrijwel normaal bij optimale behandeling</a:t>
            </a:r>
          </a:p>
          <a:p>
            <a:endParaRPr lang="nl-NL" dirty="0"/>
          </a:p>
          <a:p>
            <a:r>
              <a:rPr lang="nl-NL" dirty="0"/>
              <a:t>	</a:t>
            </a:r>
            <a:r>
              <a:rPr lang="nl-NL" dirty="0" smtClean="0"/>
              <a:t>  Astma</a:t>
            </a:r>
            <a:r>
              <a:rPr lang="nl-NL" dirty="0"/>
              <a:t>	COPD</a:t>
            </a:r>
          </a:p>
          <a:p>
            <a:r>
              <a:rPr lang="nl-NL" dirty="0"/>
              <a:t>Risicofactor	</a:t>
            </a:r>
          </a:p>
          <a:p>
            <a:endParaRPr lang="nl-NL" dirty="0"/>
          </a:p>
          <a:p>
            <a:r>
              <a:rPr lang="nl-NL" dirty="0"/>
              <a:t>	</a:t>
            </a:r>
          </a:p>
          <a:p>
            <a:endParaRPr lang="nl-NL" dirty="0"/>
          </a:p>
          <a:p>
            <a:r>
              <a:rPr lang="nl-NL" dirty="0"/>
              <a:t>Symptomen	</a:t>
            </a:r>
          </a:p>
          <a:p>
            <a:endParaRPr lang="nl-NL" dirty="0"/>
          </a:p>
          <a:p>
            <a:r>
              <a:rPr lang="nl-NL" dirty="0"/>
              <a:t>	</a:t>
            </a:r>
          </a:p>
          <a:p>
            <a:r>
              <a:rPr lang="nl-NL" dirty="0"/>
              <a:t>Voorkomen	</a:t>
            </a:r>
          </a:p>
          <a:p>
            <a:endParaRPr lang="nl-NL" dirty="0"/>
          </a:p>
          <a:p>
            <a:r>
              <a:rPr lang="nl-NL" dirty="0"/>
              <a:t>	</a:t>
            </a:r>
          </a:p>
          <a:p>
            <a:r>
              <a:rPr lang="nl-NL" dirty="0"/>
              <a:t>Beloop	</a:t>
            </a:r>
          </a:p>
          <a:p>
            <a:endParaRPr lang="nl-NL" dirty="0"/>
          </a:p>
          <a:p>
            <a:r>
              <a:rPr lang="nl-NL" dirty="0"/>
              <a:t>	</a:t>
            </a:r>
          </a:p>
          <a:p>
            <a:r>
              <a:rPr lang="nl-NL" dirty="0"/>
              <a:t>Levensverwachting </a:t>
            </a:r>
          </a:p>
          <a:p>
            <a:endParaRPr lang="nl-NL" dirty="0"/>
          </a:p>
          <a:p>
            <a:r>
              <a:rPr lang="nl-NL" dirty="0"/>
              <a:t>		</a:t>
            </a:r>
          </a:p>
          <a:p>
            <a:r>
              <a:rPr lang="nl-NL" dirty="0"/>
              <a:t>Longfunctie		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Opdracht 3: COPD</a:t>
            </a:r>
          </a:p>
          <a:p>
            <a:r>
              <a:rPr lang="nl-NL" dirty="0"/>
              <a:t>a. Waardoor wordt de luchtwegvernauwing bij iemand met COPD veroorzaakt?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b. Wat is het verschil tussen chronische bronchitis en longemfyseem?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c. Welke niet medicamenteuze adviezen kun je iemand met COPD geven?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01704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Inhalatie</a:t>
            </a:r>
            <a:r>
              <a:rPr lang="en-US" dirty="0" smtClean="0">
                <a:solidFill>
                  <a:schemeClr val="bg1"/>
                </a:solidFill>
              </a:rPr>
              <a:t> met </a:t>
            </a:r>
            <a:r>
              <a:rPr lang="en-US" dirty="0" err="1" smtClean="0">
                <a:solidFill>
                  <a:schemeClr val="bg1"/>
                </a:solidFill>
              </a:rPr>
              <a:t>poederinhalator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Gebruiksklaar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maken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Maximaal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uitademen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naast</a:t>
            </a:r>
            <a:r>
              <a:rPr lang="en-US" dirty="0" smtClean="0">
                <a:solidFill>
                  <a:schemeClr val="bg1"/>
                </a:solidFill>
              </a:rPr>
              <a:t> inhalator)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Tanden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lippen</a:t>
            </a:r>
            <a:r>
              <a:rPr lang="en-US" dirty="0" smtClean="0">
                <a:solidFill>
                  <a:schemeClr val="bg1"/>
                </a:solidFill>
              </a:rPr>
              <a:t> om </a:t>
            </a:r>
            <a:r>
              <a:rPr lang="en-US" dirty="0" err="1" smtClean="0">
                <a:solidFill>
                  <a:schemeClr val="bg1"/>
                </a:solidFill>
              </a:rPr>
              <a:t>mondstuk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Inhaleren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volgens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instructie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</a:rPr>
              <a:t>soms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rustig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soms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krachtig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Adem</a:t>
            </a:r>
            <a:r>
              <a:rPr lang="en-US" dirty="0" smtClean="0">
                <a:solidFill>
                  <a:schemeClr val="bg1"/>
                </a:solidFill>
              </a:rPr>
              <a:t> 10 </a:t>
            </a:r>
            <a:r>
              <a:rPr lang="en-US" dirty="0" err="1" smtClean="0">
                <a:solidFill>
                  <a:schemeClr val="bg1"/>
                </a:solidFill>
              </a:rPr>
              <a:t>tellen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vasthouden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Weerstand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inhalatoren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997" y="1600200"/>
            <a:ext cx="601000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5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>
                <a:solidFill>
                  <a:schemeClr val="bg1"/>
                </a:solidFill>
              </a:rPr>
              <a:t>Vernevelaar</a:t>
            </a:r>
            <a:endParaRPr lang="en-US" altLang="nl-NL" dirty="0" smtClean="0">
              <a:solidFill>
                <a:schemeClr val="bg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068888"/>
          </a:xfrm>
        </p:spPr>
        <p:txBody>
          <a:bodyPr>
            <a:normAutofit/>
          </a:bodyPr>
          <a:lstStyle/>
          <a:p>
            <a:pPr eaLnBrk="1" hangingPunct="1"/>
            <a:endParaRPr lang="en-US" altLang="nl-NL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nl-NL" dirty="0" smtClean="0">
                <a:solidFill>
                  <a:schemeClr val="bg1"/>
                </a:solidFill>
              </a:rPr>
              <a:t>In water </a:t>
            </a:r>
            <a:r>
              <a:rPr lang="en-US" altLang="nl-NL" dirty="0" err="1" smtClean="0">
                <a:solidFill>
                  <a:schemeClr val="bg1"/>
                </a:solidFill>
              </a:rPr>
              <a:t>opgeloste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geneesmiddelen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en-US" altLang="nl-NL" dirty="0" err="1" smtClean="0">
                <a:solidFill>
                  <a:schemeClr val="bg1"/>
                </a:solidFill>
              </a:rPr>
              <a:t>Als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inhalatie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niet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uitvoerbaar</a:t>
            </a:r>
            <a:r>
              <a:rPr lang="en-US" altLang="nl-NL" dirty="0" smtClean="0">
                <a:solidFill>
                  <a:schemeClr val="bg1"/>
                </a:solidFill>
              </a:rPr>
              <a:t> is of </a:t>
            </a:r>
            <a:r>
              <a:rPr lang="en-US" altLang="nl-NL" dirty="0" err="1" smtClean="0">
                <a:solidFill>
                  <a:schemeClr val="bg1"/>
                </a:solidFill>
              </a:rPr>
              <a:t>onvoldoende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effectief</a:t>
            </a:r>
            <a:r>
              <a:rPr lang="en-US" altLang="nl-NL" dirty="0" smtClean="0">
                <a:solidFill>
                  <a:schemeClr val="bg1"/>
                </a:solidFill>
              </a:rPr>
              <a:t>, of </a:t>
            </a:r>
            <a:r>
              <a:rPr lang="en-US" altLang="nl-NL" dirty="0" err="1" smtClean="0">
                <a:solidFill>
                  <a:schemeClr val="bg1"/>
                </a:solidFill>
              </a:rPr>
              <a:t>als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medicatie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alleen</a:t>
            </a:r>
            <a:r>
              <a:rPr lang="en-US" altLang="nl-NL" dirty="0" smtClean="0">
                <a:solidFill>
                  <a:schemeClr val="bg1"/>
                </a:solidFill>
              </a:rPr>
              <a:t> in </a:t>
            </a:r>
            <a:r>
              <a:rPr lang="en-US" altLang="nl-NL" dirty="0" err="1" smtClean="0">
                <a:solidFill>
                  <a:schemeClr val="bg1"/>
                </a:solidFill>
              </a:rPr>
              <a:t>vloeibare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vorm</a:t>
            </a:r>
            <a:r>
              <a:rPr lang="en-US" altLang="nl-NL" dirty="0" smtClean="0">
                <a:solidFill>
                  <a:schemeClr val="bg1"/>
                </a:solidFill>
              </a:rPr>
              <a:t> </a:t>
            </a:r>
            <a:r>
              <a:rPr lang="en-US" altLang="nl-NL" dirty="0" err="1" smtClean="0">
                <a:solidFill>
                  <a:schemeClr val="bg1"/>
                </a:solidFill>
              </a:rPr>
              <a:t>aanwezig</a:t>
            </a:r>
            <a:r>
              <a:rPr lang="en-US" altLang="nl-NL" dirty="0" smtClean="0">
                <a:solidFill>
                  <a:schemeClr val="bg1"/>
                </a:solidFill>
              </a:rPr>
              <a:t> is</a:t>
            </a:r>
          </a:p>
          <a:p>
            <a:pPr lvl="1" eaLnBrk="1" hangingPunct="1"/>
            <a:endParaRPr lang="en-US" altLang="nl-N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Om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lezen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Artikelen</a:t>
            </a:r>
            <a:r>
              <a:rPr lang="en-US" dirty="0" smtClean="0">
                <a:solidFill>
                  <a:schemeClr val="bg1"/>
                </a:solidFill>
              </a:rPr>
              <a:t> op </a:t>
            </a:r>
            <a:r>
              <a:rPr lang="en-US" dirty="0" err="1" smtClean="0">
                <a:solidFill>
                  <a:schemeClr val="bg1"/>
                </a:solidFill>
              </a:rPr>
              <a:t>Nelo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nl-NL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 err="1" smtClean="0">
                <a:solidFill>
                  <a:schemeClr val="bg1"/>
                </a:solidFill>
              </a:rPr>
              <a:t>inhaleren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wel</a:t>
            </a:r>
            <a:r>
              <a:rPr lang="en-US" dirty="0" smtClean="0">
                <a:solidFill>
                  <a:schemeClr val="bg1"/>
                </a:solidFill>
              </a:rPr>
              <a:t>, maar </a:t>
            </a:r>
            <a:r>
              <a:rPr lang="en-US" dirty="0" err="1" smtClean="0">
                <a:solidFill>
                  <a:schemeClr val="bg1"/>
                </a:solidFill>
              </a:rPr>
              <a:t>verkeerd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Kies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optimale</a:t>
            </a:r>
            <a:r>
              <a:rPr lang="en-US" dirty="0" smtClean="0">
                <a:solidFill>
                  <a:schemeClr val="bg1"/>
                </a:solidFill>
              </a:rPr>
              <a:t> inhalator, </a:t>
            </a:r>
            <a:r>
              <a:rPr lang="en-US" dirty="0" err="1" smtClean="0">
                <a:solidFill>
                  <a:schemeClr val="bg1"/>
                </a:solidFill>
              </a:rPr>
              <a:t>toedieningsvormen</a:t>
            </a:r>
            <a:r>
              <a:rPr lang="en-US" dirty="0" smtClean="0">
                <a:solidFill>
                  <a:schemeClr val="bg1"/>
                </a:solidFill>
              </a:rPr>
              <a:t> van </a:t>
            </a:r>
            <a:r>
              <a:rPr lang="en-US" dirty="0" err="1" smtClean="0">
                <a:solidFill>
                  <a:schemeClr val="bg1"/>
                </a:solidFill>
              </a:rPr>
              <a:t>geneesmiddelen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astma</a:t>
            </a:r>
            <a:r>
              <a:rPr lang="en-US" dirty="0" smtClean="0">
                <a:solidFill>
                  <a:schemeClr val="bg1"/>
                </a:solidFill>
              </a:rPr>
              <a:t> en COPD</a:t>
            </a:r>
          </a:p>
        </p:txBody>
      </p:sp>
    </p:spTree>
    <p:extLst>
      <p:ext uri="{BB962C8B-B14F-4D97-AF65-F5344CB8AC3E}">
        <p14:creationId xmlns:p14="http://schemas.microsoft.com/office/powerpoint/2010/main" val="206349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Luchtwegaandoeningen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sz="2200" dirty="0" smtClean="0">
                <a:solidFill>
                  <a:schemeClr val="bg1"/>
                </a:solidFill>
              </a:rPr>
              <a:t>geneesmiddelen voor DA</a:t>
            </a:r>
            <a:endParaRPr lang="nl-NL" sz="22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Gezamenlijk kenmerk luchtwegaandoeningen: kortademigheid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Vernauwing luchtwegen of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Vermindering hoeveelheid longblaasjes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6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Astma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Vernauwing: samentrekken gladspierweefsel in de luchtwegen (astma) of door </a:t>
            </a:r>
            <a:r>
              <a:rPr lang="nl-NL" dirty="0" smtClean="0">
                <a:solidFill>
                  <a:schemeClr val="bg1"/>
                </a:solidFill>
              </a:rPr>
              <a:t>ophopen van taai slijm en opzwellen slijmvlies luchtwegen (bronchitis)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Astma gevolg van allergie en/of vergrote gevoeligheid voor prikkels (hyperreactiviteit)</a:t>
            </a:r>
            <a:endParaRPr lang="nl-NL" dirty="0">
              <a:solidFill>
                <a:schemeClr val="bg1"/>
              </a:solidFill>
            </a:endParaRPr>
          </a:p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5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COPD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Vermindering van het aantal longblaasjes wordt emfyseem genoemd.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COPD: Chronisch bronchitis en emfyseem 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3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Behandeling astma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Astma: begonnen met luchtwegverwijders (via autonome zenuwstelsel)</a:t>
            </a:r>
          </a:p>
          <a:p>
            <a:r>
              <a:rPr lang="nl-NL" dirty="0" err="1" smtClean="0"/>
              <a:t>Evt</a:t>
            </a:r>
            <a:r>
              <a:rPr lang="nl-NL" dirty="0" smtClean="0"/>
              <a:t> onderhoudsdosis met inhalatie van ontstekingsremmers(anti allergische) middelen</a:t>
            </a:r>
          </a:p>
          <a:p>
            <a:r>
              <a:rPr lang="nl-NL" dirty="0" smtClean="0"/>
              <a:t>Histamine </a:t>
            </a:r>
            <a:r>
              <a:rPr lang="nl-NL" dirty="0" err="1" smtClean="0"/>
              <a:t>afgifteremmende</a:t>
            </a:r>
            <a:r>
              <a:rPr lang="nl-NL" dirty="0" smtClean="0"/>
              <a:t> stoffen gebruikt en corticosteroïden (luchtwegbeschermers)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188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Behandeling COPD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Luchtwegverwijders belangrijkste rol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Bij exacerbatie orale corticosteroïden gebruikt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Soms antibiotica</a:t>
            </a:r>
          </a:p>
        </p:txBody>
      </p:sp>
    </p:spTree>
    <p:extLst>
      <p:ext uri="{BB962C8B-B14F-4D97-AF65-F5344CB8AC3E}">
        <p14:creationId xmlns:p14="http://schemas.microsoft.com/office/powerpoint/2010/main" val="7855723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796</TotalTime>
  <Words>1094</Words>
  <Application>Microsoft Office PowerPoint</Application>
  <PresentationFormat>Diavoorstelling (4:3)</PresentationFormat>
  <Paragraphs>320</Paragraphs>
  <Slides>43</Slides>
  <Notes>9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43</vt:i4>
      </vt:variant>
    </vt:vector>
  </HeadingPairs>
  <TitlesOfParts>
    <vt:vector size="45" baseType="lpstr">
      <vt:lpstr>Kantoorthema</vt:lpstr>
      <vt:lpstr>Bitmapafbeelding</vt:lpstr>
      <vt:lpstr>Aandoeningen van de lagere luchtwegen</vt:lpstr>
      <vt:lpstr>Leerdoelen</vt:lpstr>
      <vt:lpstr>Opdrachten astma en COPD </vt:lpstr>
      <vt:lpstr>Opdracht Astma</vt:lpstr>
      <vt:lpstr>Luchtwegaandoeningen geneesmiddelen voor DA</vt:lpstr>
      <vt:lpstr>Astma</vt:lpstr>
      <vt:lpstr>COPD</vt:lpstr>
      <vt:lpstr>Behandeling astma </vt:lpstr>
      <vt:lpstr>Behandeling COPD</vt:lpstr>
      <vt:lpstr>Aandoeningen lagere luchtwegen</vt:lpstr>
      <vt:lpstr>Wat is astma? (1)</vt:lpstr>
      <vt:lpstr>Prikkels die astma kunnen uitlokken</vt:lpstr>
      <vt:lpstr>Astma heeft een variabel ziekteverloop</vt:lpstr>
      <vt:lpstr>Doorsnee gezonde luchtweg vs. luchtweg bij astma</vt:lpstr>
      <vt:lpstr>PowerPoint-presentatie</vt:lpstr>
      <vt:lpstr>Waarom inhaleren?</vt:lpstr>
      <vt:lpstr>Behandeling astma – volgens NHG</vt:lpstr>
      <vt:lpstr>http://inhalatorgebruik.nl/nl/zorgverleners/gebruiksaanwijzingen</vt:lpstr>
      <vt:lpstr>Opdracht</vt:lpstr>
      <vt:lpstr>Luchtwegverwijders 2-receptor agonisten (betasympaticomimetica) </vt:lpstr>
      <vt:lpstr>Luchtwegverwijders Anticholinergica (parasympaticolytica) </vt:lpstr>
      <vt:lpstr>Luchtwegbeschermers (Inhalatie)corticosteroïden</vt:lpstr>
      <vt:lpstr>PowerPoint-presentatie</vt:lpstr>
      <vt:lpstr>Bijwerkingen </vt:lpstr>
      <vt:lpstr>Opdracht 3: COPD</vt:lpstr>
      <vt:lpstr>Wat is COPD? </vt:lpstr>
      <vt:lpstr>PowerPoint-presentatie</vt:lpstr>
      <vt:lpstr>Kenmerken COPD</vt:lpstr>
      <vt:lpstr>Klachten COPD</vt:lpstr>
      <vt:lpstr>Gold indeling</vt:lpstr>
      <vt:lpstr>Behandeling COPD</vt:lpstr>
      <vt:lpstr>Overige medicatie</vt:lpstr>
      <vt:lpstr>Interventies  (wanneer ingrijpen?)</vt:lpstr>
      <vt:lpstr>Opdracht 2: verschillen astma / COPD</vt:lpstr>
      <vt:lpstr>PowerPoint-presentatie</vt:lpstr>
      <vt:lpstr>Opdracht inhalatoren</vt:lpstr>
      <vt:lpstr>Kenmerken dosisaerosol</vt:lpstr>
      <vt:lpstr>Inhalatie met dosisaerosol</vt:lpstr>
      <vt:lpstr>Poederinhalatoren</vt:lpstr>
      <vt:lpstr>Inhalatie met poederinhalator</vt:lpstr>
      <vt:lpstr>Weerstand inhalatoren</vt:lpstr>
      <vt:lpstr>Vernevelaar</vt:lpstr>
      <vt:lpstr>Om te lezen…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Aandoeningen van de luchtwegen</dc:title>
  <dc:creator>Meijer,I.B.M.</dc:creator>
  <cp:lastModifiedBy>Uw naam</cp:lastModifiedBy>
  <cp:revision>44</cp:revision>
  <dcterms:created xsi:type="dcterms:W3CDTF">2014-09-17T14:25:13Z</dcterms:created>
  <dcterms:modified xsi:type="dcterms:W3CDTF">2016-06-10T07:44:45Z</dcterms:modified>
</cp:coreProperties>
</file>